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83" r:id="rId2"/>
    <p:sldId id="294" r:id="rId3"/>
    <p:sldId id="325" r:id="rId4"/>
    <p:sldId id="282" r:id="rId5"/>
    <p:sldId id="310" r:id="rId6"/>
    <p:sldId id="306" r:id="rId7"/>
    <p:sldId id="324" r:id="rId8"/>
    <p:sldId id="312" r:id="rId9"/>
    <p:sldId id="314" r:id="rId10"/>
    <p:sldId id="316" r:id="rId11"/>
    <p:sldId id="317" r:id="rId12"/>
    <p:sldId id="318" r:id="rId13"/>
    <p:sldId id="320" r:id="rId14"/>
    <p:sldId id="321" r:id="rId15"/>
    <p:sldId id="315" r:id="rId16"/>
    <p:sldId id="322" r:id="rId17"/>
    <p:sldId id="323" r:id="rId18"/>
    <p:sldId id="290" r:id="rId19"/>
    <p:sldId id="293" r:id="rId20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95"/>
    <a:srgbClr val="004B95"/>
    <a:srgbClr val="F6F6FF"/>
    <a:srgbClr val="CDD9EA"/>
    <a:srgbClr val="DB2F36"/>
    <a:srgbClr val="DB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8870" autoAdjust="0"/>
    <p:restoredTop sz="91297" autoAdjust="0"/>
  </p:normalViewPr>
  <p:slideViewPr>
    <p:cSldViewPr>
      <p:cViewPr varScale="1">
        <p:scale>
          <a:sx n="70" d="100"/>
          <a:sy n="70" d="100"/>
        </p:scale>
        <p:origin x="10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C978F-D5ED-4352-ACA1-06E8ACC780CF}" type="datetimeFigureOut">
              <a:rPr lang="de-DE" smtClean="0"/>
              <a:t>22.09.2015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DE532-7A54-4C8C-86BF-AB1477D0E5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399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092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30092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BC10CD-ACBC-4E28-8D0F-D6CF02DF84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738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1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562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58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72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39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874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14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790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4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>
                <a:solidFill>
                  <a:srgbClr val="003399"/>
                </a:solidFill>
              </a:rPr>
              <a:t>Landesschulamt und Lehrkräfteakademie </a:t>
            </a:r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dirty="0" smtClean="0"/>
              <a:t>Untertitel in Arial 20 </a:t>
            </a:r>
            <a:r>
              <a:rPr lang="de-DE" noProof="0" dirty="0" err="1" smtClean="0"/>
              <a:t>pt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290512" y="2701925"/>
            <a:ext cx="8856000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26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" b="26201"/>
          <a:stretch/>
        </p:blipFill>
        <p:spPr>
          <a:xfrm>
            <a:off x="290512" y="2700980"/>
            <a:ext cx="8853487" cy="4169529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>
                <a:solidFill>
                  <a:srgbClr val="003399"/>
                </a:solidFill>
              </a:rPr>
              <a:t>Landesschulamt und Lehrkräfteakademie </a:t>
            </a:r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dirty="0" smtClean="0"/>
              <a:t>Untertitel in Arial 20 </a:t>
            </a:r>
            <a:r>
              <a:rPr lang="de-DE" noProof="0" dirty="0" err="1" smtClean="0"/>
              <a:t>pt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4" y="2701925"/>
            <a:ext cx="2364504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41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r="1439"/>
          <a:stretch/>
        </p:blipFill>
        <p:spPr>
          <a:xfrm>
            <a:off x="1472759" y="2701305"/>
            <a:ext cx="7671241" cy="4155108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>
                <a:solidFill>
                  <a:srgbClr val="003399"/>
                </a:solidFill>
              </a:rPr>
              <a:t>Landesschulamt und Lehrkräfteakademie </a:t>
            </a:r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dirty="0" smtClean="0"/>
              <a:t>Untertitel in Arial 20 </a:t>
            </a:r>
            <a:r>
              <a:rPr lang="de-DE" noProof="0" dirty="0" err="1" smtClean="0"/>
              <a:t>pt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99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292354" y="2701305"/>
            <a:ext cx="8851646" cy="415510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[</a:t>
            </a:r>
            <a:r>
              <a:rPr lang="de-DE" sz="3600" baseline="0" dirty="0" smtClean="0"/>
              <a:t> eigenes Bild einfügen ]</a:t>
            </a:r>
            <a:endParaRPr lang="de-DE" sz="36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>
                <a:solidFill>
                  <a:srgbClr val="003399"/>
                </a:solidFill>
              </a:rPr>
              <a:t>Landesschulamt und Lehrkräfteakademie </a:t>
            </a:r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dirty="0" smtClean="0"/>
              <a:t>Untertitel in Arial 20 </a:t>
            </a:r>
            <a:r>
              <a:rPr lang="de-DE" noProof="0" dirty="0" err="1" smtClean="0"/>
              <a:t>pt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24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/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6043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 userDrawn="1"/>
        </p:nvSpPr>
        <p:spPr>
          <a:xfrm>
            <a:off x="298128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>
                <a:solidFill>
                  <a:srgbClr val="003399"/>
                </a:solidFill>
              </a:rPr>
              <a:t>Landesschulamt und Lehrkräfteakademie </a:t>
            </a:r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/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3509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77A6-D311-453D-A4F0-030002FBE0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6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28" name="Picture 12" descr="BL_Logo_2010_klein_rg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uppieren 2"/>
          <p:cNvGrpSpPr>
            <a:grpSpLocks/>
          </p:cNvGrpSpPr>
          <p:nvPr userDrawn="1"/>
        </p:nvGrpSpPr>
        <p:grpSpPr bwMode="auto">
          <a:xfrm>
            <a:off x="0" y="333375"/>
            <a:ext cx="290513" cy="2655888"/>
            <a:chOff x="0" y="333375"/>
            <a:chExt cx="290513" cy="2655888"/>
          </a:xfrm>
        </p:grpSpPr>
        <p:sp>
          <p:nvSpPr>
            <p:cNvPr id="1034" name="Rectangle 13"/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" name="Rectangle 14"/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33" name="Text Box 7"/>
          <p:cNvSpPr txBox="1">
            <a:spLocks noChangeArrowheads="1"/>
          </p:cNvSpPr>
          <p:nvPr userDrawn="1"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>
                <a:solidFill>
                  <a:srgbClr val="003399"/>
                </a:solidFill>
              </a:rPr>
              <a:t>Landesschulamt und Lehrkräfteakademie </a:t>
            </a:r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dt" sz="quarter" idx="2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/>
          </a:p>
        </p:txBody>
      </p:sp>
      <p:sp>
        <p:nvSpPr>
          <p:cNvPr id="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73" r:id="rId3"/>
    <p:sldLayoutId id="2147483675" r:id="rId4"/>
    <p:sldLayoutId id="2147483670" r:id="rId5"/>
    <p:sldLayoutId id="2147483666" r:id="rId6"/>
    <p:sldLayoutId id="214748368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Tx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SzPct val="75000"/>
        <a:buFont typeface="Courier New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435975" cy="403474"/>
          </a:xfrm>
        </p:spPr>
        <p:txBody>
          <a:bodyPr/>
          <a:lstStyle/>
          <a:p>
            <a:r>
              <a:rPr lang="de-DE" sz="1800" b="1" dirty="0" smtClean="0"/>
              <a:t>Geschichte – Politik und Wirtschaft</a:t>
            </a:r>
            <a:endParaRPr lang="de-DE" sz="1800" b="1" dirty="0"/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484188" y="620713"/>
            <a:ext cx="7904236" cy="1295400"/>
          </a:xfrm>
        </p:spPr>
        <p:txBody>
          <a:bodyPr/>
          <a:lstStyle/>
          <a:p>
            <a:r>
              <a:rPr lang="de-DE" sz="2400" dirty="0" smtClean="0"/>
              <a:t>Das hessische Kerncurriculum </a:t>
            </a:r>
            <a:r>
              <a:rPr lang="de-DE" sz="2400" dirty="0"/>
              <a:t>für die gymnasiale Oberstufe </a:t>
            </a:r>
            <a:r>
              <a:rPr lang="de-DE" sz="2400" dirty="0" smtClean="0"/>
              <a:t>(KC GO) und seine Bedeutung </a:t>
            </a:r>
            <a:r>
              <a:rPr lang="de-DE" sz="2400" dirty="0"/>
              <a:t>für den bilingualen </a:t>
            </a:r>
            <a:r>
              <a:rPr lang="de-DE" sz="2400" dirty="0" smtClean="0"/>
              <a:t>Unterricht</a:t>
            </a:r>
            <a:endParaRPr lang="de-DE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11960" y="4653136"/>
            <a:ext cx="4608463" cy="1369045"/>
          </a:xfrm>
          <a:ln w="9525">
            <a:solidFill>
              <a:schemeClr val="tx2"/>
            </a:solidFill>
          </a:ln>
        </p:spPr>
        <p:txBody>
          <a:bodyPr/>
          <a:lstStyle/>
          <a:p>
            <a:pPr algn="r">
              <a:defRPr/>
            </a:pPr>
            <a:r>
              <a:rPr lang="de-DE" dirty="0" smtClean="0">
                <a:solidFill>
                  <a:srgbClr val="0070C0"/>
                </a:solidFill>
              </a:rPr>
              <a:t>Sitzung der Vereinigung für Schulen mit dt.-engl. bilingualem Zug, Wiesbaden 10. März 2015    </a:t>
            </a:r>
          </a:p>
          <a:p>
            <a:pPr algn="r">
              <a:defRPr/>
            </a:pPr>
            <a:endParaRPr lang="de-DE" dirty="0" smtClean="0">
              <a:solidFill>
                <a:srgbClr val="0070C0"/>
              </a:solidFill>
            </a:endParaRPr>
          </a:p>
          <a:p>
            <a:pPr algn="r">
              <a:defRPr/>
            </a:pPr>
            <a:r>
              <a:rPr lang="de-DE" dirty="0" smtClean="0">
                <a:solidFill>
                  <a:srgbClr val="0070C0"/>
                </a:solidFill>
              </a:rPr>
              <a:t>Antina Manig (Koordinatorin, LSA / III.2-1)</a:t>
            </a:r>
          </a:p>
          <a:p>
            <a:pPr algn="r">
              <a:defRPr/>
            </a:pPr>
            <a:r>
              <a:rPr lang="de-DE" dirty="0" smtClean="0">
                <a:solidFill>
                  <a:srgbClr val="0070C0"/>
                </a:solidFill>
              </a:rPr>
              <a:t>Dr. Axel Wunderlich (Fachteammitglied)</a:t>
            </a:r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32800" cy="663029"/>
          </a:xfrm>
        </p:spPr>
        <p:txBody>
          <a:bodyPr/>
          <a:lstStyle/>
          <a:p>
            <a:pPr algn="ctr"/>
            <a:r>
              <a:rPr lang="de-DE" dirty="0" smtClean="0"/>
              <a:t>Geschichte Q1: Themenfeld 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9552" y="1412776"/>
            <a:ext cx="8410575" cy="4968552"/>
          </a:xfrm>
        </p:spPr>
        <p:txBody>
          <a:bodyPr/>
          <a:lstStyle/>
          <a:p>
            <a:pPr lvl="0"/>
            <a:r>
              <a:rPr lang="de-DE" b="1" dirty="0"/>
              <a:t>Herrschaft und Gesellschaft im europäischen Vergleich – ein liberaler Nationalstaat für alle Bürger?</a:t>
            </a:r>
          </a:p>
          <a:p>
            <a:pPr lvl="0"/>
            <a:r>
              <a:rPr lang="de-DE" dirty="0" smtClean="0"/>
              <a:t>das </a:t>
            </a:r>
            <a:r>
              <a:rPr lang="de-DE" dirty="0"/>
              <a:t>Kaiserreich zwischen Tradition und Moderne (Verfassung, </a:t>
            </a:r>
            <a:r>
              <a:rPr lang="de-DE" dirty="0" smtClean="0"/>
              <a:t>Reichstagswahlrecht </a:t>
            </a:r>
            <a:r>
              <a:rPr lang="de-DE" dirty="0"/>
              <a:t>vs. Drei-Klassen-Wahlrecht in Preußen, Obrigkeitsstaat, </a:t>
            </a:r>
            <a:r>
              <a:rPr lang="de-DE" dirty="0" smtClean="0"/>
              <a:t>[…])</a:t>
            </a:r>
            <a:endParaRPr lang="de-DE" dirty="0"/>
          </a:p>
          <a:p>
            <a:pPr lvl="0"/>
            <a:r>
              <a:rPr lang="de-DE" dirty="0"/>
              <a:t>Politik und Gesellschaft im Kaiserreich – Inklusions- und </a:t>
            </a:r>
            <a:r>
              <a:rPr lang="de-DE" dirty="0" smtClean="0"/>
              <a:t>Exklusions-strategien </a:t>
            </a:r>
            <a:r>
              <a:rPr lang="de-DE" dirty="0"/>
              <a:t>(Bismarcks Verhältnis zu den Parteien, Ausgrenzung von „Reichsfeinden“, Reichsnationalismus als Integrationsideologie, Antisemitismus, Militarismus)</a:t>
            </a:r>
          </a:p>
          <a:p>
            <a:r>
              <a:rPr lang="de-DE" dirty="0"/>
              <a:t>Staat und Gesellschaft in Westeuropa (Großbritannien: Tradition des parlamentarischen Systems, Wahlrechtsreformen und </a:t>
            </a:r>
            <a:r>
              <a:rPr lang="de-DE" dirty="0" err="1" smtClean="0"/>
              <a:t>Demokratisie-rung</a:t>
            </a:r>
            <a:r>
              <a:rPr lang="de-DE" dirty="0" smtClean="0"/>
              <a:t> </a:t>
            </a:r>
            <a:r>
              <a:rPr lang="de-DE" i="1" dirty="0"/>
              <a:t>oder</a:t>
            </a:r>
            <a:r>
              <a:rPr lang="de-DE" dirty="0"/>
              <a:t> Frankreich: Bonapartismus, politischer Wandel durch </a:t>
            </a:r>
            <a:r>
              <a:rPr lang="de-DE" dirty="0" err="1" smtClean="0"/>
              <a:t>Revo-lution</a:t>
            </a:r>
            <a:r>
              <a:rPr lang="de-DE" dirty="0"/>
              <a:t>, Dritte Republik und republikanische Tradition)</a:t>
            </a:r>
          </a:p>
        </p:txBody>
      </p:sp>
    </p:spTree>
    <p:extLst>
      <p:ext uri="{BB962C8B-B14F-4D97-AF65-F5344CB8AC3E}">
        <p14:creationId xmlns:p14="http://schemas.microsoft.com/office/powerpoint/2010/main" val="16661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32800" cy="663029"/>
          </a:xfrm>
        </p:spPr>
        <p:txBody>
          <a:bodyPr/>
          <a:lstStyle/>
          <a:p>
            <a:pPr algn="ctr"/>
            <a:r>
              <a:rPr lang="de-DE" dirty="0" smtClean="0"/>
              <a:t>Geschichte Q2: Themenfeld 4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412776"/>
            <a:ext cx="8410575" cy="4968552"/>
          </a:xfrm>
        </p:spPr>
        <p:txBody>
          <a:bodyPr/>
          <a:lstStyle/>
          <a:p>
            <a:pPr lvl="0"/>
            <a:r>
              <a:rPr lang="de-DE" b="1" dirty="0"/>
              <a:t>Weltpolitische Faktoren in der Zeit von 1917 bis 1945 – globale Krisen und Kriege</a:t>
            </a:r>
          </a:p>
          <a:p>
            <a:pPr lvl="0"/>
            <a:r>
              <a:rPr lang="de-DE" dirty="0" smtClean="0"/>
              <a:t>die </a:t>
            </a:r>
            <a:r>
              <a:rPr lang="de-DE" dirty="0"/>
              <a:t>USA zwischen weltpolitischem Engagement und Isolationismus (Kriegseintritt 1917, die USA und Versailles, Völkerbundfrage, </a:t>
            </a:r>
            <a:r>
              <a:rPr lang="de-DE" dirty="0" err="1" smtClean="0"/>
              <a:t>poli-tischer</a:t>
            </a:r>
            <a:r>
              <a:rPr lang="de-DE" dirty="0" smtClean="0"/>
              <a:t> </a:t>
            </a:r>
            <a:r>
              <a:rPr lang="de-DE" dirty="0"/>
              <a:t>Rückzug und </a:t>
            </a:r>
            <a:r>
              <a:rPr lang="de-DE" dirty="0" smtClean="0"/>
              <a:t>wirtschaftliche </a:t>
            </a:r>
            <a:r>
              <a:rPr lang="de-DE" dirty="0"/>
              <a:t>Verflechtungen, Kriegsziele der USA im Zweiten Weltkrieg, Alliierte Kriegskonferenzen, Aufstieg zur Supermacht)</a:t>
            </a:r>
          </a:p>
          <a:p>
            <a:pPr lvl="0"/>
            <a:r>
              <a:rPr lang="de-DE" dirty="0"/>
              <a:t>Weltwirtschaftskrise und Lösungsversuche im globalen Vergleich (Wirtschaftsboom und Börsencrash, Protektionismus und </a:t>
            </a:r>
            <a:r>
              <a:rPr lang="de-DE" dirty="0" err="1" smtClean="0"/>
              <a:t>Abwer-tungswettlauf</a:t>
            </a:r>
            <a:r>
              <a:rPr lang="de-DE" dirty="0"/>
              <a:t>, New Deal in den USA, Rüstungskonjunktur und </a:t>
            </a:r>
            <a:r>
              <a:rPr lang="de-DE" dirty="0" smtClean="0"/>
              <a:t>Ar-</a:t>
            </a:r>
            <a:r>
              <a:rPr lang="de-DE" dirty="0" err="1" smtClean="0"/>
              <a:t>beitsmarkt</a:t>
            </a:r>
            <a:r>
              <a:rPr lang="de-DE" dirty="0" smtClean="0"/>
              <a:t> </a:t>
            </a:r>
            <a:r>
              <a:rPr lang="de-DE" dirty="0"/>
              <a:t>in Deutschland)</a:t>
            </a:r>
          </a:p>
          <a:p>
            <a:r>
              <a:rPr lang="de-DE" dirty="0"/>
              <a:t>Japan als neues Machtzentrum – Modernisierung in der Meiji-Ära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/>
              <a:t>Imperialismus (Industrialisierung, Expansion, Krieg gegen China, Bündnis mit Deutschland, Pazifischer Krieg)</a:t>
            </a:r>
          </a:p>
        </p:txBody>
      </p:sp>
    </p:spTree>
    <p:extLst>
      <p:ext uri="{BB962C8B-B14F-4D97-AF65-F5344CB8AC3E}">
        <p14:creationId xmlns:p14="http://schemas.microsoft.com/office/powerpoint/2010/main" val="37604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32800" cy="663029"/>
          </a:xfrm>
        </p:spPr>
        <p:txBody>
          <a:bodyPr/>
          <a:lstStyle/>
          <a:p>
            <a:pPr algn="ctr"/>
            <a:r>
              <a:rPr lang="de-DE" dirty="0" smtClean="0"/>
              <a:t>Geschichte Q2: Themenfeld 6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412776"/>
            <a:ext cx="8410575" cy="4968552"/>
          </a:xfrm>
        </p:spPr>
        <p:txBody>
          <a:bodyPr/>
          <a:lstStyle/>
          <a:p>
            <a:pPr lvl="0"/>
            <a:r>
              <a:rPr lang="de-DE" b="1" dirty="0"/>
              <a:t>Demokratie, Faschismus und Widerstand in Deutschland und Europa</a:t>
            </a:r>
          </a:p>
          <a:p>
            <a:pPr lvl="0"/>
            <a:r>
              <a:rPr lang="de-DE" dirty="0" smtClean="0"/>
              <a:t>Stabilität </a:t>
            </a:r>
            <a:r>
              <a:rPr lang="de-DE" dirty="0"/>
              <a:t>und Gefährdung europäischer Demokratien (Großbritannien: Wirtschaftskrise, politische Stabilität, konservative Dominanz, </a:t>
            </a:r>
            <a:r>
              <a:rPr lang="de-DE" dirty="0" err="1" smtClean="0"/>
              <a:t>Schei-tern</a:t>
            </a:r>
            <a:r>
              <a:rPr lang="de-DE" dirty="0" smtClean="0"/>
              <a:t> </a:t>
            </a:r>
            <a:r>
              <a:rPr lang="de-DE" dirty="0"/>
              <a:t>der extremen Rechten </a:t>
            </a:r>
            <a:r>
              <a:rPr lang="de-DE" i="1" dirty="0"/>
              <a:t>oder</a:t>
            </a:r>
            <a:r>
              <a:rPr lang="de-DE" dirty="0"/>
              <a:t> Frankreich: Wirtschaftskrise, </a:t>
            </a:r>
            <a:r>
              <a:rPr lang="de-DE" dirty="0" err="1" smtClean="0"/>
              <a:t>politi-sche</a:t>
            </a:r>
            <a:r>
              <a:rPr lang="de-DE" dirty="0" smtClean="0"/>
              <a:t> </a:t>
            </a:r>
            <a:r>
              <a:rPr lang="de-DE" dirty="0"/>
              <a:t>Instabilität, Experiment der Volksfront, temporäres Scheitern der extremen Rechten)</a:t>
            </a:r>
          </a:p>
          <a:p>
            <a:pPr lvl="0"/>
            <a:r>
              <a:rPr lang="de-DE" dirty="0"/>
              <a:t>Resistenz und Widerstand in der deutschen Gesellschaft (Grenzen der Durchdringung der Gesellschaft durch den Nationalsozialismus; Formen, Gruppen, Ziele und gesellschaftliche Träger des </a:t>
            </a:r>
            <a:r>
              <a:rPr lang="de-DE" dirty="0" smtClean="0"/>
              <a:t>Wider-stands)</a:t>
            </a:r>
            <a:endParaRPr lang="de-DE" dirty="0"/>
          </a:p>
          <a:p>
            <a:r>
              <a:rPr lang="de-DE" dirty="0"/>
              <a:t>Kollaboration und Widerstand in Europa (Frankreich: Vichy-Regime, </a:t>
            </a:r>
            <a:r>
              <a:rPr lang="de-DE" dirty="0" smtClean="0"/>
              <a:t>[…] </a:t>
            </a:r>
            <a:r>
              <a:rPr lang="de-DE" i="1" dirty="0"/>
              <a:t>oder</a:t>
            </a:r>
            <a:r>
              <a:rPr lang="de-DE" dirty="0"/>
              <a:t> Polen: Zerschlagung des Staates, Terror und deutsche „Lebensraumpolitik“, </a:t>
            </a:r>
            <a:r>
              <a:rPr lang="de-DE" dirty="0" smtClean="0"/>
              <a:t>[…])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875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32800" cy="663029"/>
          </a:xfrm>
        </p:spPr>
        <p:txBody>
          <a:bodyPr/>
          <a:lstStyle/>
          <a:p>
            <a:pPr algn="ctr"/>
            <a:r>
              <a:rPr lang="de-DE" dirty="0" smtClean="0"/>
              <a:t>Geschichte Q3: Themenfeld 4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412776"/>
            <a:ext cx="8410575" cy="4968552"/>
          </a:xfrm>
        </p:spPr>
        <p:txBody>
          <a:bodyPr/>
          <a:lstStyle/>
          <a:p>
            <a:pPr lvl="0"/>
            <a:r>
              <a:rPr lang="de-DE" b="1" dirty="0"/>
              <a:t>Weltpolitische Entwicklungen zwischen Bipolarität und </a:t>
            </a:r>
            <a:r>
              <a:rPr lang="de-DE" b="1" dirty="0" smtClean="0"/>
              <a:t>Multi-polarität</a:t>
            </a:r>
            <a:endParaRPr lang="de-DE" b="1" dirty="0"/>
          </a:p>
          <a:p>
            <a:pPr lvl="0"/>
            <a:r>
              <a:rPr lang="de-DE" dirty="0" smtClean="0"/>
              <a:t>Europa </a:t>
            </a:r>
            <a:r>
              <a:rPr lang="de-DE" dirty="0"/>
              <a:t>von der wirtschaftlichen zur politischen Einigung (deutsch-französische Kooperation als Motor, EGKS, EWG, Erweiterung und Vertiefung, Währungsunion, weltpolitische Rolle Europas) </a:t>
            </a:r>
          </a:p>
          <a:p>
            <a:pPr lvl="0"/>
            <a:r>
              <a:rPr lang="de-DE" dirty="0"/>
              <a:t>China – von der Herrschaft Maos zum Kapitalismus unter </a:t>
            </a:r>
            <a:r>
              <a:rPr lang="de-DE" dirty="0" err="1" smtClean="0"/>
              <a:t>kommunis-tischer</a:t>
            </a:r>
            <a:r>
              <a:rPr lang="de-DE" dirty="0" smtClean="0"/>
              <a:t> </a:t>
            </a:r>
            <a:r>
              <a:rPr lang="de-DE" dirty="0"/>
              <a:t>Regie („Großer Sprung“, „Kulturrevolution“, </a:t>
            </a:r>
            <a:r>
              <a:rPr lang="de-DE" dirty="0" err="1" smtClean="0"/>
              <a:t>wirtschaftspoliti</a:t>
            </a:r>
            <a:r>
              <a:rPr lang="de-DE" dirty="0" smtClean="0"/>
              <a:t>-scher </a:t>
            </a:r>
            <a:r>
              <a:rPr lang="de-DE" dirty="0"/>
              <a:t>Kurswechsel seit 1978), Chinas Rolle als eigenständiger Faktor im internationalen System (Koreakrieg, Bruch mit der UdSSR, </a:t>
            </a:r>
            <a:r>
              <a:rPr lang="de-DE" dirty="0" err="1" smtClean="0"/>
              <a:t>Annä-herung</a:t>
            </a:r>
            <a:r>
              <a:rPr lang="de-DE" dirty="0" smtClean="0"/>
              <a:t> </a:t>
            </a:r>
            <a:r>
              <a:rPr lang="de-DE" dirty="0"/>
              <a:t>an die USA)</a:t>
            </a:r>
          </a:p>
          <a:p>
            <a:r>
              <a:rPr lang="de-DE" dirty="0"/>
              <a:t>Unabhängigkeitsbewegungen und Dekolonisation (z. B. Indien, Algerien, Südafrika, Vietnam)</a:t>
            </a:r>
          </a:p>
        </p:txBody>
      </p:sp>
    </p:spTree>
    <p:extLst>
      <p:ext uri="{BB962C8B-B14F-4D97-AF65-F5344CB8AC3E}">
        <p14:creationId xmlns:p14="http://schemas.microsoft.com/office/powerpoint/2010/main" val="41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32800" cy="663029"/>
          </a:xfrm>
        </p:spPr>
        <p:txBody>
          <a:bodyPr/>
          <a:lstStyle/>
          <a:p>
            <a:pPr algn="ctr"/>
            <a:r>
              <a:rPr lang="de-DE" dirty="0" smtClean="0"/>
              <a:t>Geschichte Q3: Themenfeld 6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412776"/>
            <a:ext cx="8410575" cy="4968552"/>
          </a:xfrm>
        </p:spPr>
        <p:txBody>
          <a:bodyPr/>
          <a:lstStyle/>
          <a:p>
            <a:pPr lvl="0"/>
            <a:r>
              <a:rPr lang="de-DE" b="1" dirty="0"/>
              <a:t>Umgang mit der nationalsozialistischen Vergangenheit – „</a:t>
            </a:r>
            <a:r>
              <a:rPr lang="de-DE" b="1" dirty="0" err="1" smtClean="0"/>
              <a:t>Ver-gangenheitsbewältigung</a:t>
            </a:r>
            <a:r>
              <a:rPr lang="de-DE" b="1" dirty="0"/>
              <a:t>“?</a:t>
            </a:r>
          </a:p>
          <a:p>
            <a:pPr lvl="0"/>
            <a:r>
              <a:rPr lang="de-DE" dirty="0" smtClean="0"/>
              <a:t>Entnazifizierung </a:t>
            </a:r>
            <a:r>
              <a:rPr lang="de-DE" dirty="0"/>
              <a:t>und juristische Aufarbeitung (politische Säuberung und individuelle Verfahren in den Westzonen und der Ostzone, Nürnberger Hauptkriegsverbrecherprozess, Schulddebatte in der Nachkriegszeit in der Bundesrepublik und in der DDR; </a:t>
            </a:r>
            <a:r>
              <a:rPr lang="de-DE" dirty="0" smtClean="0"/>
              <a:t>Amnestie-bewegung </a:t>
            </a:r>
            <a:r>
              <a:rPr lang="de-DE" dirty="0"/>
              <a:t>und Ost-West-Konflikt; der Auschwitz-Prozess und sein gesellschaftliches Echo)</a:t>
            </a:r>
          </a:p>
          <a:p>
            <a:pPr lvl="0"/>
            <a:r>
              <a:rPr lang="de-DE" dirty="0"/>
              <a:t>„Wiedergutmachung“? (Entschädigungsverfahren in der </a:t>
            </a:r>
            <a:r>
              <a:rPr lang="de-DE" dirty="0" err="1" smtClean="0"/>
              <a:t>Bundesrepu-blik</a:t>
            </a:r>
            <a:r>
              <a:rPr lang="de-DE" dirty="0"/>
              <a:t>: Rechtslage und Realität; internationale Verträge: Luxemburger Abkommen, </a:t>
            </a:r>
            <a:r>
              <a:rPr lang="de-DE" dirty="0" err="1"/>
              <a:t>Jewish</a:t>
            </a:r>
            <a:r>
              <a:rPr lang="de-DE" dirty="0"/>
              <a:t> Claims Conference; Entschädigung der </a:t>
            </a:r>
            <a:r>
              <a:rPr lang="de-DE" dirty="0" smtClean="0"/>
              <a:t>Zwangs-arbeiter </a:t>
            </a:r>
            <a:r>
              <a:rPr lang="de-DE" dirty="0"/>
              <a:t>und der Sinti und Roma)</a:t>
            </a:r>
          </a:p>
          <a:p>
            <a:r>
              <a:rPr lang="de-DE" dirty="0"/>
              <a:t>deutsches, europäisches, universales Gedenken und Erinnern im </a:t>
            </a:r>
            <a:r>
              <a:rPr lang="de-DE" dirty="0" smtClean="0"/>
              <a:t>Vergleich </a:t>
            </a:r>
            <a:r>
              <a:rPr lang="de-DE" dirty="0"/>
              <a:t>(Deutschland West und Ost vor und nach der Einigung, Frankreich, Israel und UN-Holocaust-Gedenktag)</a:t>
            </a:r>
          </a:p>
        </p:txBody>
      </p:sp>
    </p:spTree>
    <p:extLst>
      <p:ext uri="{BB962C8B-B14F-4D97-AF65-F5344CB8AC3E}">
        <p14:creationId xmlns:p14="http://schemas.microsoft.com/office/powerpoint/2010/main" val="13617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893763"/>
            <a:ext cx="8432800" cy="807045"/>
          </a:xfrm>
        </p:spPr>
        <p:txBody>
          <a:bodyPr anchor="ctr"/>
          <a:lstStyle/>
          <a:p>
            <a:pPr algn="ctr"/>
            <a:r>
              <a:rPr lang="de-DE" dirty="0" smtClean="0"/>
              <a:t>Politik und Wirtschaft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tärker kategorialer Zugriff als bisher: fachliche Kategorien sind den Basiskonzepten zugeordnet (z.B. </a:t>
            </a:r>
            <a:r>
              <a:rPr lang="de-DE" i="1" dirty="0" smtClean="0"/>
              <a:t>Macht</a:t>
            </a:r>
            <a:r>
              <a:rPr lang="de-DE" dirty="0" smtClean="0"/>
              <a:t>, </a:t>
            </a:r>
            <a:r>
              <a:rPr lang="de-DE" i="1" dirty="0" smtClean="0"/>
              <a:t>politische Gestaltung und Legitimation</a:t>
            </a:r>
            <a:r>
              <a:rPr lang="de-DE" dirty="0" smtClean="0"/>
              <a:t>)</a:t>
            </a:r>
          </a:p>
          <a:p>
            <a:r>
              <a:rPr lang="de-DE" dirty="0"/>
              <a:t>g</a:t>
            </a:r>
            <a:r>
              <a:rPr lang="de-DE" dirty="0" smtClean="0"/>
              <a:t>rößere Eigenständigkeit: Auswahl 3 aus 5 bietet mehr Freiraum für eigene Schwerpunkte</a:t>
            </a:r>
          </a:p>
          <a:p>
            <a:r>
              <a:rPr lang="de-DE" dirty="0" smtClean="0"/>
              <a:t>Interkulturalität und Mehrperspektivität spielen größere Rolle als zuvor:</a:t>
            </a:r>
          </a:p>
          <a:p>
            <a:pPr lvl="1"/>
            <a:r>
              <a:rPr lang="de-DE" dirty="0"/>
              <a:t>z</a:t>
            </a:r>
            <a:r>
              <a:rPr lang="de-DE" dirty="0" smtClean="0"/>
              <a:t>. B. E1, Thf.2 (Herausforderungen des sozialen Wandels für die Politik, mögl. Politikfeld: Migrationspolitik) – Thf.5 (Veränderung von Gesellschaft durch Migration)</a:t>
            </a:r>
          </a:p>
          <a:p>
            <a:pPr lvl="1"/>
            <a:r>
              <a:rPr lang="de-DE" dirty="0"/>
              <a:t>z</a:t>
            </a:r>
            <a:r>
              <a:rPr lang="de-DE" dirty="0" smtClean="0"/>
              <a:t>. B. Q1, Thf.1 und 2 (Verfassung und Verfassungswirklichkeit bzw. Herausforderungen der Parteiendemokratie): europäische Ebene ist integriert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82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de-DE" dirty="0"/>
              <a:t>Politik und Wirtschaft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Interkulturalität und Mehrperspektivität spielen größere Rolle als zuvor:</a:t>
            </a:r>
          </a:p>
          <a:p>
            <a:pPr lvl="1"/>
            <a:r>
              <a:rPr lang="de-DE" dirty="0"/>
              <a:t>Q2, </a:t>
            </a:r>
            <a:r>
              <a:rPr lang="de-DE" dirty="0" err="1" smtClean="0"/>
              <a:t>Thf</a:t>
            </a:r>
            <a:r>
              <a:rPr lang="de-DE" dirty="0" smtClean="0"/>
              <a:t>. 1: Konjunkturanalyse </a:t>
            </a:r>
            <a:r>
              <a:rPr lang="de-DE" dirty="0"/>
              <a:t>und Konjunkturpolitik – </a:t>
            </a:r>
            <a:r>
              <a:rPr lang="de-DE" dirty="0" smtClean="0"/>
              <a:t>Herausforderungen </a:t>
            </a:r>
            <a:r>
              <a:rPr lang="de-DE" dirty="0"/>
              <a:t>prozessorientierter Wirtschaftspolitik) und </a:t>
            </a:r>
            <a:r>
              <a:rPr lang="de-DE" dirty="0" err="1"/>
              <a:t>Thf</a:t>
            </a:r>
            <a:r>
              <a:rPr lang="de-DE" dirty="0"/>
              <a:t>. </a:t>
            </a:r>
            <a:r>
              <a:rPr lang="de-DE" dirty="0" smtClean="0"/>
              <a:t>2: Nachhaltiges </a:t>
            </a:r>
            <a:r>
              <a:rPr lang="de-DE" dirty="0"/>
              <a:t>Wachstum und fairer Wettbewerb – </a:t>
            </a:r>
            <a:r>
              <a:rPr lang="de-DE" dirty="0" smtClean="0"/>
              <a:t>Herausforderungen </a:t>
            </a:r>
            <a:r>
              <a:rPr lang="de-DE" dirty="0"/>
              <a:t>wirtschaftlicher </a:t>
            </a:r>
            <a:r>
              <a:rPr lang="de-DE" dirty="0" smtClean="0"/>
              <a:t>Ordnungs-politik</a:t>
            </a:r>
            <a:r>
              <a:rPr lang="de-DE" dirty="0"/>
              <a:t>) </a:t>
            </a:r>
            <a:r>
              <a:rPr lang="de-DE" i="1" dirty="0"/>
              <a:t>sowie </a:t>
            </a:r>
            <a:r>
              <a:rPr lang="de-DE" dirty="0" err="1" smtClean="0"/>
              <a:t>Thf</a:t>
            </a:r>
            <a:r>
              <a:rPr lang="de-DE" dirty="0" smtClean="0"/>
              <a:t>. 3: </a:t>
            </a:r>
            <a:r>
              <a:rPr lang="de-DE" dirty="0"/>
              <a:t>Sicherung der Preisniveaustabilität in der </a:t>
            </a:r>
            <a:r>
              <a:rPr lang="de-DE" dirty="0" err="1" smtClean="0"/>
              <a:t>Europä-ischen</a:t>
            </a:r>
            <a:r>
              <a:rPr lang="de-DE" dirty="0" smtClean="0"/>
              <a:t> </a:t>
            </a:r>
            <a:r>
              <a:rPr lang="de-DE" dirty="0"/>
              <a:t>Währungsunion </a:t>
            </a:r>
          </a:p>
          <a:p>
            <a:pPr lvl="2"/>
            <a:r>
              <a:rPr lang="de-DE" i="1" dirty="0"/>
              <a:t>F: </a:t>
            </a:r>
            <a:r>
              <a:rPr lang="de-DE" i="1" dirty="0" err="1"/>
              <a:t>Austeritätspolitik</a:t>
            </a:r>
            <a:endParaRPr lang="de-DE" i="1" dirty="0"/>
          </a:p>
          <a:p>
            <a:pPr lvl="2"/>
            <a:r>
              <a:rPr lang="de-DE" i="1" dirty="0"/>
              <a:t>GB: EZB, Bedeutung des Euro</a:t>
            </a:r>
          </a:p>
          <a:p>
            <a:pPr lvl="1"/>
            <a:r>
              <a:rPr lang="de-DE" dirty="0" smtClean="0"/>
              <a:t>Q3: Internationale Beziehungen im Zeitalter der Globalisierung</a:t>
            </a:r>
          </a:p>
          <a:p>
            <a:pPr lvl="2"/>
            <a:r>
              <a:rPr lang="de-DE" i="1" dirty="0"/>
              <a:t>I</a:t>
            </a:r>
            <a:r>
              <a:rPr lang="de-DE" i="1" dirty="0" smtClean="0"/>
              <a:t>nhaltliche Anschlussfähigkeit bietet Chancen zur Entwicklung der sprachlichen Bewusstheit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377A6-D311-453D-A4F0-030002FBE063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8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432800" cy="663029"/>
          </a:xfrm>
        </p:spPr>
        <p:txBody>
          <a:bodyPr/>
          <a:lstStyle/>
          <a:p>
            <a:pPr algn="ctr"/>
            <a:r>
              <a:rPr lang="de-DE" dirty="0" err="1" smtClean="0"/>
              <a:t>Zsf</a:t>
            </a:r>
            <a:r>
              <a:rPr lang="de-DE" dirty="0" smtClean="0"/>
              <a:t>.: Geschichte und </a:t>
            </a:r>
            <a:r>
              <a:rPr lang="de-DE" dirty="0" err="1" smtClean="0"/>
              <a:t>PoWi</a:t>
            </a:r>
            <a:r>
              <a:rPr lang="de-DE" dirty="0" smtClean="0"/>
              <a:t> bilingual Q1 - Q3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17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772816"/>
            <a:ext cx="8410575" cy="5060826"/>
          </a:xfrm>
        </p:spPr>
        <p:txBody>
          <a:bodyPr/>
          <a:lstStyle/>
          <a:p>
            <a:r>
              <a:rPr lang="de-DE" dirty="0" smtClean="0"/>
              <a:t>i.d.R. </a:t>
            </a:r>
            <a:r>
              <a:rPr lang="de-DE" b="1" dirty="0" smtClean="0"/>
              <a:t>Themen wie im deutschsprachigen Unterricht</a:t>
            </a:r>
            <a:r>
              <a:rPr lang="de-DE" dirty="0" smtClean="0"/>
              <a:t>, (wie bisher) mit original englischsprachigem / ins Englische übersetztem / deutsch-sprachigem Material</a:t>
            </a:r>
          </a:p>
          <a:p>
            <a:r>
              <a:rPr lang="de-DE" dirty="0" smtClean="0"/>
              <a:t>Schwerpunktsetzung innerhalb der Themenfelder nach Abiturerlass, dabei </a:t>
            </a:r>
            <a:r>
              <a:rPr lang="de-DE" b="1" dirty="0" smtClean="0"/>
              <a:t>„punktuell“ Abweichungen vom deutschsprachigen Unter-</a:t>
            </a:r>
            <a:r>
              <a:rPr lang="de-DE" b="1" dirty="0" err="1" smtClean="0"/>
              <a:t>richt</a:t>
            </a:r>
            <a:r>
              <a:rPr lang="de-DE" b="1" dirty="0" smtClean="0"/>
              <a:t> </a:t>
            </a:r>
            <a:r>
              <a:rPr lang="de-DE" dirty="0" smtClean="0"/>
              <a:t>i.S. bilingualer Spezifika</a:t>
            </a:r>
          </a:p>
          <a:p>
            <a:r>
              <a:rPr lang="de-DE" b="1" dirty="0" smtClean="0"/>
              <a:t>Geschichte:</a:t>
            </a:r>
            <a:r>
              <a:rPr lang="de-DE" dirty="0" smtClean="0"/>
              <a:t> insgesamt Intensivierung bei Themen USA / </a:t>
            </a:r>
            <a:r>
              <a:rPr lang="de-DE" dirty="0" err="1" smtClean="0"/>
              <a:t>Großbritan-nien</a:t>
            </a:r>
            <a:r>
              <a:rPr lang="de-DE" dirty="0" smtClean="0"/>
              <a:t> sowie internationale Beziehungen im neuen Kerncurriculum</a:t>
            </a:r>
          </a:p>
          <a:p>
            <a:r>
              <a:rPr lang="de-DE" b="1" dirty="0" err="1" smtClean="0"/>
              <a:t>PoWi</a:t>
            </a:r>
            <a:r>
              <a:rPr lang="de-DE" b="1" dirty="0" smtClean="0"/>
              <a:t>:</a:t>
            </a:r>
            <a:r>
              <a:rPr lang="de-DE" dirty="0" smtClean="0"/>
              <a:t> Thema Europa in Q1 und Q2 integriert („Zeitalter der </a:t>
            </a:r>
            <a:r>
              <a:rPr lang="de-DE" dirty="0" err="1" smtClean="0"/>
              <a:t>postna-tionalen</a:t>
            </a:r>
            <a:r>
              <a:rPr lang="de-DE" dirty="0" smtClean="0"/>
              <a:t> Konstellation“, politisches </a:t>
            </a:r>
            <a:r>
              <a:rPr lang="de-DE" dirty="0" err="1" smtClean="0"/>
              <a:t>Mehrebenensystem</a:t>
            </a:r>
            <a:r>
              <a:rPr lang="de-DE" dirty="0" smtClean="0"/>
              <a:t>, europäischer und internationaler Währungsraum), </a:t>
            </a:r>
            <a:r>
              <a:rPr lang="de-DE" i="1" dirty="0" smtClean="0"/>
              <a:t>plus</a:t>
            </a:r>
            <a:r>
              <a:rPr lang="de-DE" dirty="0" smtClean="0"/>
              <a:t> Q4</a:t>
            </a:r>
          </a:p>
          <a:p>
            <a:r>
              <a:rPr lang="de-DE" dirty="0" smtClean="0"/>
              <a:t>keine separat ausgewiesenen bilingualen Kompetenzen, aber i.S. der ausgewiesen Merkmale bilingualen </a:t>
            </a:r>
            <a:r>
              <a:rPr lang="de-DE" dirty="0" err="1" smtClean="0"/>
              <a:t>PoWi</a:t>
            </a:r>
            <a:r>
              <a:rPr lang="de-DE" dirty="0" smtClean="0"/>
              <a:t>- bzw. Geschichtsunterrichts </a:t>
            </a:r>
            <a:r>
              <a:rPr lang="de-DE" b="1" dirty="0" smtClean="0"/>
              <a:t>„mitgedach</a:t>
            </a:r>
            <a:r>
              <a:rPr lang="de-DE" b="1" dirty="0"/>
              <a:t>t</a:t>
            </a:r>
            <a:r>
              <a:rPr lang="de-DE" b="1" dirty="0" smtClean="0"/>
              <a:t>e“ Kompetenzen</a:t>
            </a:r>
          </a:p>
        </p:txBody>
      </p:sp>
    </p:spTree>
    <p:extLst>
      <p:ext uri="{BB962C8B-B14F-4D97-AF65-F5344CB8AC3E}">
        <p14:creationId xmlns:p14="http://schemas.microsoft.com/office/powerpoint/2010/main" val="33683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3612" y="692696"/>
            <a:ext cx="8432800" cy="984250"/>
          </a:xfrm>
        </p:spPr>
        <p:txBody>
          <a:bodyPr/>
          <a:lstStyle/>
          <a:p>
            <a:r>
              <a:rPr lang="de-DE" sz="2400" dirty="0" smtClean="0"/>
              <a:t>Zeitplan / Ablaufplanung </a:t>
            </a:r>
            <a:r>
              <a:rPr lang="de-DE" sz="2400" dirty="0"/>
              <a:t>Projekt </a:t>
            </a:r>
            <a:r>
              <a:rPr lang="de-DE" sz="2400" dirty="0" smtClean="0"/>
              <a:t>KC GO </a:t>
            </a:r>
            <a:br>
              <a:rPr lang="de-DE" sz="2400" dirty="0" smtClean="0"/>
            </a:br>
            <a:r>
              <a:rPr lang="de-DE" sz="2000" dirty="0" smtClean="0"/>
              <a:t>(lt. Kontrakt mit dem HKM) </a:t>
            </a:r>
            <a:endParaRPr lang="de-DE" sz="20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281579"/>
              </p:ext>
            </p:extLst>
          </p:nvPr>
        </p:nvGraphicFramePr>
        <p:xfrm>
          <a:off x="539552" y="1988840"/>
          <a:ext cx="8208912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232248"/>
                <a:gridCol w="2088232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Konzeption</a:t>
                      </a:r>
                    </a:p>
                    <a:p>
                      <a:pPr algn="ctr"/>
                      <a:r>
                        <a:rPr lang="de-DE" sz="1200" dirty="0" smtClean="0"/>
                        <a:t>Aug. 2012 –</a:t>
                      </a:r>
                      <a:r>
                        <a:rPr lang="de-DE" sz="1200" baseline="0" dirty="0" smtClean="0"/>
                        <a:t> Juli 20</a:t>
                      </a:r>
                      <a:r>
                        <a:rPr lang="de-DE" sz="1200" dirty="0" smtClean="0"/>
                        <a:t>13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Erstellung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Aug. 2013</a:t>
                      </a:r>
                      <a:r>
                        <a:rPr lang="de-DE" sz="1200" baseline="0" dirty="0" smtClean="0"/>
                        <a:t> – Jan.  2015</a:t>
                      </a:r>
                      <a:endParaRPr lang="de-D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Beteiligungsverf</a:t>
                      </a:r>
                      <a:r>
                        <a:rPr lang="de-DE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Feb. 2015 </a:t>
                      </a:r>
                      <a:r>
                        <a:rPr lang="de-DE" sz="1200" baseline="0" dirty="0" smtClean="0"/>
                        <a:t>– Juli 2015</a:t>
                      </a:r>
                      <a:endParaRPr lang="de-D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Einführung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ab August 2015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Entwicklung der Struktur</a:t>
                      </a:r>
                      <a:r>
                        <a:rPr lang="de-DE" sz="1400" baseline="0" dirty="0" smtClean="0"/>
                        <a:t> und modell-hafte Erprobung an Textbeispielen in 9 Fächern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Erstellung vollständiger Entwürfe für 25 Fächer und Einreichung </a:t>
                      </a:r>
                      <a:r>
                        <a:rPr lang="de-DE" sz="1400" baseline="0" dirty="0" smtClean="0"/>
                        <a:t>im HKM</a:t>
                      </a:r>
                    </a:p>
                    <a:p>
                      <a:endParaRPr lang="de-DE" sz="1400" baseline="0" dirty="0" smtClean="0"/>
                    </a:p>
                    <a:p>
                      <a:r>
                        <a:rPr lang="de-DE" sz="1400" baseline="0" dirty="0" smtClean="0"/>
                        <a:t>Expertenkonsultationen im lfd. Prozess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Formelles Beteiligungs-verfahren, ggf. Überarbeitung und Fertigstellung der Endfassung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vorbereitende Planungen</a:t>
                      </a:r>
                      <a:r>
                        <a:rPr lang="de-DE" sz="1400" baseline="0" dirty="0" smtClean="0"/>
                        <a:t> der Schulen (Schuljahr 15/16)</a:t>
                      </a:r>
                      <a:endParaRPr lang="de-DE" sz="1400" dirty="0" smtClean="0"/>
                    </a:p>
                    <a:p>
                      <a:endParaRPr lang="de-DE" sz="14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Personalgewinnung:</a:t>
                      </a:r>
                      <a:r>
                        <a:rPr lang="de-DE" sz="1400" baseline="0" dirty="0" smtClean="0"/>
                        <a:t> Fachkoordinatoren/in- </a:t>
                      </a:r>
                      <a:r>
                        <a:rPr lang="de-DE" sz="1400" baseline="0" dirty="0" err="1" smtClean="0"/>
                        <a:t>nen</a:t>
                      </a:r>
                      <a:r>
                        <a:rPr lang="de-DE" sz="1400" baseline="0" dirty="0" smtClean="0"/>
                        <a:t> und Mitarbeiter/innen in 25 Fachteams)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Rückmeldung durch das HKM, </a:t>
                      </a:r>
                      <a:r>
                        <a:rPr lang="de-DE" sz="1400" smtClean="0"/>
                        <a:t>Erstellung der 2</a:t>
                      </a:r>
                      <a:r>
                        <a:rPr lang="de-DE" sz="1400" dirty="0" smtClean="0"/>
                        <a:t>. Entwurfsfassung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Herstellung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dirty="0" smtClean="0"/>
                        <a:t>und Veröffentlichung</a:t>
                      </a:r>
                      <a:endParaRPr lang="de-DE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01.08.16:</a:t>
                      </a:r>
                      <a:r>
                        <a:rPr lang="de-DE" sz="1400" b="0" baseline="0" dirty="0" smtClean="0"/>
                        <a:t> </a:t>
                      </a:r>
                      <a:r>
                        <a:rPr lang="de-DE" sz="1400" b="0" dirty="0" smtClean="0"/>
                        <a:t>geplante Inkraftsetzung</a:t>
                      </a:r>
                      <a:endParaRPr lang="de-DE" sz="1400" b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baseline="0" dirty="0" smtClean="0"/>
                        <a:t>öffentlicher, online-gestützter Rückmelde-prozess (informelles </a:t>
                      </a:r>
                      <a:r>
                        <a:rPr lang="de-DE" sz="1400" b="0" baseline="0" dirty="0" err="1" smtClean="0"/>
                        <a:t>Be-teiligungsverfahren</a:t>
                      </a:r>
                      <a:r>
                        <a:rPr lang="de-DE" sz="1400" b="0" baseline="0" dirty="0" smtClean="0"/>
                        <a:t>), da-nach 3. Entwurfsfassung</a:t>
                      </a:r>
                      <a:endParaRPr lang="de-DE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Abitur</a:t>
                      </a:r>
                      <a:r>
                        <a:rPr lang="de-DE" sz="1400" b="0" baseline="0" dirty="0" smtClean="0"/>
                        <a:t> 2019:</a:t>
                      </a:r>
                    </a:p>
                    <a:p>
                      <a:r>
                        <a:rPr lang="de-DE" sz="1400" b="0" dirty="0" smtClean="0"/>
                        <a:t>erste Abiturprüfung entsprechend der Vorgaben des KCGO</a:t>
                      </a:r>
                      <a:endParaRPr lang="de-DE" sz="1400" b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611560" y="1844824"/>
            <a:ext cx="8136904" cy="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61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33600"/>
            <a:ext cx="8432800" cy="1366838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  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200" b="0" dirty="0" smtClean="0"/>
              <a:t>Vielen Dank für Ihre Aufmerksamkeit !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1944688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377A6-D311-453D-A4F0-030002FBE063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8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432800" cy="591021"/>
          </a:xfrm>
        </p:spPr>
        <p:txBody>
          <a:bodyPr/>
          <a:lstStyle/>
          <a:p>
            <a:r>
              <a:rPr lang="de-DE" sz="2400" dirty="0" smtClean="0">
                <a:solidFill>
                  <a:srgbClr val="003695"/>
                </a:solidFill>
              </a:rPr>
              <a:t>Gliederung</a:t>
            </a:r>
            <a:endParaRPr lang="de-DE" sz="24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377A6-D311-453D-A4F0-030002FBE06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39552" y="1772816"/>
            <a:ext cx="8410575" cy="4752528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 smtClean="0">
                <a:solidFill>
                  <a:srgbClr val="003695"/>
                </a:solidFill>
              </a:rPr>
              <a:t>Konzeptgrundlagen </a:t>
            </a:r>
            <a:endParaRPr lang="de-DE" sz="1800" b="1" dirty="0">
              <a:solidFill>
                <a:srgbClr val="003695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1800" dirty="0" smtClean="0"/>
              <a:t>Welchen besonderen Herausforderungen hat sich das KC GO zu stellen?</a:t>
            </a:r>
            <a:endParaRPr lang="de-DE" sz="1800" dirty="0"/>
          </a:p>
          <a:p>
            <a:pPr>
              <a:buFont typeface="Wingdings" pitchFamily="2" charset="2"/>
              <a:buChar char="Ø"/>
            </a:pPr>
            <a:r>
              <a:rPr lang="de-DE" sz="1800" dirty="0"/>
              <a:t>Wie ist </a:t>
            </a:r>
            <a:r>
              <a:rPr lang="de-DE" sz="1800" dirty="0" smtClean="0"/>
              <a:t>das </a:t>
            </a:r>
            <a:r>
              <a:rPr lang="de-DE" sz="1800" dirty="0"/>
              <a:t>KC GO strukturiert?</a:t>
            </a:r>
          </a:p>
          <a:p>
            <a:pPr marL="0" indent="0">
              <a:buNone/>
            </a:pPr>
            <a:endParaRPr lang="de-DE" sz="1800" b="1" dirty="0" smtClean="0">
              <a:solidFill>
                <a:srgbClr val="003695"/>
              </a:solidFill>
            </a:endParaRPr>
          </a:p>
          <a:p>
            <a:pPr marL="0" indent="0">
              <a:buNone/>
            </a:pPr>
            <a:r>
              <a:rPr lang="de-DE" sz="1800" b="1" dirty="0" smtClean="0">
                <a:solidFill>
                  <a:srgbClr val="003695"/>
                </a:solidFill>
              </a:rPr>
              <a:t>Darstellungsformat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dirty="0" smtClean="0"/>
              <a:t>„Zwei-Säulen-Modell“: Bildungsstandards und Unterrichtsinhalte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dirty="0" smtClean="0"/>
              <a:t>Anlage Kurshalbjahre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b="1" dirty="0" smtClean="0">
                <a:solidFill>
                  <a:srgbClr val="003695"/>
                </a:solidFill>
              </a:rPr>
              <a:t>Bedeutung für den bilingualen Unterricht</a:t>
            </a:r>
            <a:endParaRPr lang="de-DE" sz="1800" b="1" dirty="0">
              <a:solidFill>
                <a:srgbClr val="003695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dirty="0" smtClean="0"/>
              <a:t>Abschnitt 2.4: Bilingualer Unterricht</a:t>
            </a:r>
            <a:endParaRPr lang="de-DE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800" dirty="0" smtClean="0"/>
              <a:t>Beispiel 1: Das Fach Geschichte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800" dirty="0" smtClean="0"/>
              <a:t>Beispiel 2: Das Fach Politik und Wirtschaft</a:t>
            </a:r>
            <a:endParaRPr lang="de-DE" sz="1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551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432800" cy="735037"/>
          </a:xfrm>
        </p:spPr>
        <p:txBody>
          <a:bodyPr/>
          <a:lstStyle/>
          <a:p>
            <a:r>
              <a:rPr lang="de-DE" sz="2400" dirty="0" smtClean="0"/>
              <a:t>Welchen besonderen Herausforderungen hat sich das KC GO zu stellen? </a:t>
            </a:r>
            <a:endParaRPr lang="de-DE" sz="1800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sz="1000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11560" y="2060849"/>
            <a:ext cx="8410575" cy="4104456"/>
          </a:xfrm>
        </p:spPr>
        <p:txBody>
          <a:bodyPr/>
          <a:lstStyle/>
          <a:p>
            <a:r>
              <a:rPr lang="de-DE" sz="1600" dirty="0" smtClean="0"/>
              <a:t>„Lernen in der gymnasialen Oberstufe“</a:t>
            </a:r>
            <a:r>
              <a:rPr lang="de-DE" sz="1600" dirty="0" smtClean="0">
                <a:sym typeface="Wingdings" pitchFamily="2" charset="2"/>
              </a:rPr>
              <a:t>:</a:t>
            </a:r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 smtClean="0">
                <a:sym typeface="Wingdings" pitchFamily="2" charset="2"/>
              </a:rPr>
              <a:t>Anschluss an Sek I; Ziele der GO im Auge behalten; Anschluss an bewährte Praxis</a:t>
            </a:r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 smtClean="0">
                <a:sym typeface="Wingdings" pitchFamily="2" charset="2"/>
              </a:rPr>
              <a:t>Arrangements mitdenken für eine selbstständige Auseinandersetzung mit bedeutsamen Gegenständen und Fragestellungen</a:t>
            </a:r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 smtClean="0">
                <a:sym typeface="Wingdings" pitchFamily="2" charset="2"/>
              </a:rPr>
              <a:t>fachinhaltliche und überfachliche Kompetenzentwicklung ermöglichen</a:t>
            </a:r>
          </a:p>
          <a:p>
            <a:pPr marL="0" indent="0">
              <a:buNone/>
            </a:pPr>
            <a:endParaRPr lang="de-DE" sz="1400" dirty="0" smtClean="0"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„KERN-Curriculum</a:t>
            </a:r>
            <a:r>
              <a:rPr lang="de-DE" sz="1600" dirty="0">
                <a:sym typeface="Wingdings" pitchFamily="2" charset="2"/>
              </a:rPr>
              <a:t>“:  </a:t>
            </a:r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/>
              <a:t>den „Kern“ finden – also die unverzichtbaren Bestände (Wissen + Können) bestimmen und in konkretisierten Aussagen </a:t>
            </a:r>
            <a:r>
              <a:rPr lang="de-DE" sz="1400" dirty="0" smtClean="0"/>
              <a:t>fassen </a:t>
            </a:r>
            <a:endParaRPr lang="de-DE" sz="1400" dirty="0"/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/>
              <a:t>(stoffliche) Entlastung und </a:t>
            </a:r>
            <a:r>
              <a:rPr lang="de-DE" sz="1400" dirty="0" err="1"/>
              <a:t>Exemplarität</a:t>
            </a:r>
            <a:r>
              <a:rPr lang="de-DE" sz="1400" dirty="0"/>
              <a:t>, wo immer möglich, </a:t>
            </a:r>
            <a:r>
              <a:rPr lang="de-DE" sz="1400" dirty="0" smtClean="0"/>
              <a:t>umsetzen</a:t>
            </a:r>
            <a:endParaRPr lang="de-DE" sz="1400" dirty="0"/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/>
              <a:t>„Einstiege“ befördern und Weiterlernen motivieren vs. „Widerspiegelungs-Anspruch</a:t>
            </a:r>
            <a:r>
              <a:rPr lang="de-DE" sz="1400" dirty="0" smtClean="0"/>
              <a:t>“</a:t>
            </a:r>
          </a:p>
          <a:p>
            <a:endParaRPr lang="de-DE" sz="1400" dirty="0" smtClean="0"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„Bildungsstandards“:</a:t>
            </a:r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 smtClean="0">
                <a:sym typeface="Wingdings" pitchFamily="2" charset="2"/>
              </a:rPr>
              <a:t>Erwartungen an allgemein </a:t>
            </a:r>
            <a:r>
              <a:rPr lang="de-DE" sz="1400" dirty="0">
                <a:sym typeface="Wingdings" pitchFamily="2" charset="2"/>
              </a:rPr>
              <a:t>fachliches </a:t>
            </a:r>
            <a:r>
              <a:rPr lang="de-DE" sz="1400" dirty="0" smtClean="0">
                <a:sym typeface="Wingdings" pitchFamily="2" charset="2"/>
              </a:rPr>
              <a:t>Können (abschlussbezogen) formulieren</a:t>
            </a:r>
            <a:endParaRPr lang="de-DE" sz="1400" dirty="0">
              <a:solidFill>
                <a:srgbClr val="000000"/>
              </a:solidFill>
            </a:endParaRPr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 smtClean="0">
                <a:solidFill>
                  <a:srgbClr val="000000"/>
                </a:solidFill>
              </a:rPr>
              <a:t>systematisch ausdifferenzieren</a:t>
            </a:r>
          </a:p>
          <a:p>
            <a:pPr lvl="1">
              <a:buClrTx/>
              <a:buFont typeface="Symbol" pitchFamily="18" charset="2"/>
              <a:buChar char="-"/>
            </a:pPr>
            <a:r>
              <a:rPr lang="de-DE" sz="1400" dirty="0">
                <a:solidFill>
                  <a:srgbClr val="000000"/>
                </a:solidFill>
              </a:rPr>
              <a:t>i</a:t>
            </a:r>
            <a:r>
              <a:rPr lang="de-DE" sz="1400" dirty="0" smtClean="0">
                <a:solidFill>
                  <a:srgbClr val="000000"/>
                </a:solidFill>
              </a:rPr>
              <a:t>nhaltsbezogen </a:t>
            </a:r>
            <a:r>
              <a:rPr lang="de-DE" sz="1400" dirty="0">
                <a:solidFill>
                  <a:srgbClr val="000000"/>
                </a:solidFill>
              </a:rPr>
              <a:t>nicht engführen</a:t>
            </a:r>
          </a:p>
          <a:p>
            <a:pPr lvl="1">
              <a:buClrTx/>
              <a:buFont typeface="Symbol" pitchFamily="18" charset="2"/>
              <a:buChar char="-"/>
            </a:pPr>
            <a:endParaRPr lang="de-DE" sz="1600" dirty="0">
              <a:solidFill>
                <a:srgbClr val="000000"/>
              </a:solidFill>
            </a:endParaRPr>
          </a:p>
          <a:p>
            <a:endParaRPr lang="de-DE" sz="1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606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432800" cy="504825"/>
          </a:xfrm>
        </p:spPr>
        <p:txBody>
          <a:bodyPr/>
          <a:lstStyle/>
          <a:p>
            <a:pPr eaLnBrk="1" hangingPunct="1"/>
            <a:r>
              <a:rPr lang="de-DE" sz="2400" dirty="0" smtClean="0"/>
              <a:t>Strukturebenen des Kerncurriculums</a:t>
            </a:r>
          </a:p>
        </p:txBody>
      </p:sp>
      <p:sp>
        <p:nvSpPr>
          <p:cNvPr id="8197" name="Rechteck 3"/>
          <p:cNvSpPr>
            <a:spLocks noChangeArrowheads="1"/>
          </p:cNvSpPr>
          <p:nvPr/>
        </p:nvSpPr>
        <p:spPr bwMode="auto">
          <a:xfrm>
            <a:off x="539750" y="1628775"/>
            <a:ext cx="3168650" cy="1223963"/>
          </a:xfrm>
          <a:prstGeom prst="rect">
            <a:avLst/>
          </a:prstGeom>
          <a:solidFill>
            <a:srgbClr val="3399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dirty="0">
                <a:solidFill>
                  <a:srgbClr val="FFFFFF"/>
                </a:solidFill>
                <a:latin typeface="Calibri" pitchFamily="34" charset="0"/>
              </a:rPr>
              <a:t>Ebene 1: </a:t>
            </a:r>
          </a:p>
          <a:p>
            <a:pPr algn="ctr"/>
            <a:r>
              <a:rPr lang="de-DE" dirty="0">
                <a:solidFill>
                  <a:srgbClr val="FFFFFF"/>
                </a:solidFill>
                <a:latin typeface="Calibri" pitchFamily="34" charset="0"/>
              </a:rPr>
              <a:t>Überfachliche </a:t>
            </a:r>
            <a:r>
              <a:rPr lang="de-DE" dirty="0" smtClean="0">
                <a:solidFill>
                  <a:srgbClr val="FFFFFF"/>
                </a:solidFill>
                <a:latin typeface="Calibri" pitchFamily="34" charset="0"/>
              </a:rPr>
              <a:t>Kompetenzen (z.B. Sprachkompetenz, interkulturelle Kompetenz)</a:t>
            </a:r>
            <a:endParaRPr lang="de-DE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198" name="Rechteck 4"/>
          <p:cNvSpPr>
            <a:spLocks noChangeArrowheads="1"/>
          </p:cNvSpPr>
          <p:nvPr/>
        </p:nvSpPr>
        <p:spPr bwMode="auto">
          <a:xfrm>
            <a:off x="539750" y="2924175"/>
            <a:ext cx="3168650" cy="1225550"/>
          </a:xfrm>
          <a:prstGeom prst="rect">
            <a:avLst/>
          </a:prstGeom>
          <a:solidFill>
            <a:srgbClr val="3399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rgbClr val="FFFFFF"/>
                </a:solidFill>
                <a:latin typeface="Calibri" pitchFamily="34" charset="0"/>
              </a:rPr>
              <a:t>Ebene 2: </a:t>
            </a:r>
          </a:p>
          <a:p>
            <a:pPr algn="ctr"/>
            <a:r>
              <a:rPr lang="de-DE">
                <a:solidFill>
                  <a:srgbClr val="FFFFFF"/>
                </a:solidFill>
                <a:latin typeface="Calibri" pitchFamily="34" charset="0"/>
              </a:rPr>
              <a:t>Kompetenzbereiche des Faches</a:t>
            </a:r>
          </a:p>
        </p:txBody>
      </p:sp>
      <p:sp>
        <p:nvSpPr>
          <p:cNvPr id="8199" name="Rechteck 5"/>
          <p:cNvSpPr>
            <a:spLocks noChangeArrowheads="1"/>
          </p:cNvSpPr>
          <p:nvPr/>
        </p:nvSpPr>
        <p:spPr bwMode="auto">
          <a:xfrm>
            <a:off x="539750" y="4221163"/>
            <a:ext cx="3168650" cy="1223962"/>
          </a:xfrm>
          <a:prstGeom prst="rect">
            <a:avLst/>
          </a:prstGeom>
          <a:solidFill>
            <a:srgbClr val="3399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rgbClr val="FFFFFF"/>
                </a:solidFill>
                <a:latin typeface="Calibri" pitchFamily="34" charset="0"/>
              </a:rPr>
              <a:t>Ebene 3: </a:t>
            </a:r>
          </a:p>
          <a:p>
            <a:pPr algn="ctr"/>
            <a:r>
              <a:rPr lang="de-DE">
                <a:solidFill>
                  <a:srgbClr val="FFFFFF"/>
                </a:solidFill>
                <a:latin typeface="Calibri" pitchFamily="34" charset="0"/>
              </a:rPr>
              <a:t>Fachinhaltliche Strukturierung</a:t>
            </a:r>
          </a:p>
        </p:txBody>
      </p:sp>
      <p:sp>
        <p:nvSpPr>
          <p:cNvPr id="8200" name="Rechteck 6"/>
          <p:cNvSpPr>
            <a:spLocks noChangeArrowheads="1"/>
          </p:cNvSpPr>
          <p:nvPr/>
        </p:nvSpPr>
        <p:spPr bwMode="auto">
          <a:xfrm>
            <a:off x="4211638" y="3428999"/>
            <a:ext cx="3024187" cy="1368425"/>
          </a:xfrm>
          <a:prstGeom prst="rect">
            <a:avLst/>
          </a:prstGeom>
          <a:solidFill>
            <a:srgbClr val="3399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600" dirty="0" smtClean="0">
                <a:solidFill>
                  <a:srgbClr val="FFFFFF"/>
                </a:solidFill>
                <a:latin typeface="Calibri" pitchFamily="34" charset="0"/>
              </a:rPr>
              <a:t>(A) Fachliche </a:t>
            </a:r>
            <a:r>
              <a:rPr lang="de-DE" sz="1600" dirty="0">
                <a:solidFill>
                  <a:srgbClr val="FFFFFF"/>
                </a:solidFill>
                <a:latin typeface="Calibri" pitchFamily="34" charset="0"/>
              </a:rPr>
              <a:t>Konzepte</a:t>
            </a:r>
          </a:p>
          <a:p>
            <a:pPr algn="ctr"/>
            <a:r>
              <a:rPr lang="de-DE" sz="1200" dirty="0" smtClean="0">
                <a:solidFill>
                  <a:srgbClr val="FFFFFF"/>
                </a:solidFill>
                <a:latin typeface="Calibri" pitchFamily="34" charset="0"/>
              </a:rPr>
              <a:t>- Basiskonzepte</a:t>
            </a:r>
            <a:r>
              <a:rPr lang="de-DE" sz="1200" dirty="0">
                <a:solidFill>
                  <a:srgbClr val="FFFFFF"/>
                </a:solidFill>
                <a:latin typeface="Calibri" pitchFamily="34" charset="0"/>
              </a:rPr>
              <a:t>, </a:t>
            </a:r>
            <a:r>
              <a:rPr lang="de-DE" sz="1200" dirty="0" smtClean="0">
                <a:solidFill>
                  <a:srgbClr val="FFFFFF"/>
                </a:solidFill>
                <a:latin typeface="Calibri" pitchFamily="34" charset="0"/>
              </a:rPr>
              <a:t>Fachkategorien, </a:t>
            </a:r>
          </a:p>
          <a:p>
            <a:pPr algn="ctr"/>
            <a:r>
              <a:rPr lang="de-DE" sz="1200" dirty="0" smtClean="0">
                <a:solidFill>
                  <a:srgbClr val="FFFFFF"/>
                </a:solidFill>
                <a:latin typeface="Calibri" pitchFamily="34" charset="0"/>
              </a:rPr>
              <a:t>Historische Dimensionen …-</a:t>
            </a:r>
          </a:p>
          <a:p>
            <a:pPr algn="ctr"/>
            <a:endParaRPr lang="de-DE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214077" y="4833144"/>
            <a:ext cx="3024187" cy="147617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600" dirty="0" smtClean="0">
                <a:solidFill>
                  <a:srgbClr val="FFFFFF"/>
                </a:solidFill>
                <a:latin typeface="Calibri" pitchFamily="34" charset="0"/>
              </a:rPr>
              <a:t>(B) Inhaltlich-thematische Konkretisierung</a:t>
            </a:r>
            <a:endParaRPr lang="de-DE" sz="1200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de-DE" sz="1200" dirty="0" smtClean="0">
                <a:solidFill>
                  <a:srgbClr val="FFFFFF"/>
                </a:solidFill>
                <a:latin typeface="Calibri" pitchFamily="34" charset="0"/>
              </a:rPr>
              <a:t>- Themen der Kurshalbjahre, Themenfelder -</a:t>
            </a:r>
            <a:endParaRPr lang="de-DE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377A6-D311-453D-A4F0-030002FBE06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3756973" y="4456112"/>
            <a:ext cx="40694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3756973" y="5229200"/>
            <a:ext cx="406946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548680"/>
            <a:ext cx="8432800" cy="1329333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„</a:t>
            </a:r>
            <a:r>
              <a:rPr lang="de-DE" sz="2400" dirty="0"/>
              <a:t>Zwei-Säulen-Modell“: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Bildungsstandards </a:t>
            </a:r>
            <a:r>
              <a:rPr lang="de-DE" sz="2400" dirty="0"/>
              <a:t>und Unterrichtsinhalte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0728" y="2027941"/>
            <a:ext cx="8410575" cy="4321175"/>
          </a:xfrm>
        </p:spPr>
        <p:txBody>
          <a:bodyPr/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algn="r"/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                                        </a:t>
            </a:r>
            <a:r>
              <a:rPr lang="de-DE" sz="4800" dirty="0" smtClean="0"/>
              <a:t>+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377A6-D311-453D-A4F0-030002FBE06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411760" y="3429000"/>
            <a:ext cx="4608512" cy="24482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1259632" y="2276872"/>
            <a:ext cx="2736304" cy="37444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>
              <a:spcAft>
                <a:spcPct val="15000"/>
              </a:spcAft>
              <a:buClr>
                <a:srgbClr val="003399"/>
              </a:buClr>
              <a:buSzPct val="70000"/>
            </a:pPr>
            <a:r>
              <a:rPr lang="de-DE" u="sng" kern="0" dirty="0">
                <a:solidFill>
                  <a:srgbClr val="000000"/>
                </a:solidFill>
              </a:rPr>
              <a:t>Bildungsstandards</a:t>
            </a:r>
            <a:r>
              <a:rPr lang="de-DE" kern="0" dirty="0">
                <a:solidFill>
                  <a:srgbClr val="000000"/>
                </a:solidFill>
              </a:rPr>
              <a:t> </a:t>
            </a:r>
            <a:endParaRPr lang="de-DE" kern="0" dirty="0" smtClean="0">
              <a:solidFill>
                <a:srgbClr val="000000"/>
              </a:solidFill>
            </a:endParaRPr>
          </a:p>
          <a:p>
            <a:pPr lvl="0" eaLnBrk="0" hangingPunct="0">
              <a:spcAft>
                <a:spcPct val="15000"/>
              </a:spcAft>
              <a:buClr>
                <a:srgbClr val="003399"/>
              </a:buClr>
              <a:buSzPct val="70000"/>
            </a:pPr>
            <a:r>
              <a:rPr lang="de-DE" kern="0" dirty="0" smtClean="0">
                <a:solidFill>
                  <a:srgbClr val="000000"/>
                </a:solidFill>
              </a:rPr>
              <a:t>(= </a:t>
            </a:r>
            <a:r>
              <a:rPr lang="de-DE" kern="0" dirty="0">
                <a:solidFill>
                  <a:srgbClr val="000000"/>
                </a:solidFill>
              </a:rPr>
              <a:t>allgemeine </a:t>
            </a:r>
            <a:r>
              <a:rPr lang="de-DE" kern="0" dirty="0" smtClean="0">
                <a:solidFill>
                  <a:srgbClr val="000000"/>
                </a:solidFill>
              </a:rPr>
              <a:t>fachliche </a:t>
            </a:r>
            <a:r>
              <a:rPr lang="de-DE" kern="0" dirty="0" err="1" smtClean="0">
                <a:solidFill>
                  <a:srgbClr val="000000"/>
                </a:solidFill>
              </a:rPr>
              <a:t>Könnensaspekte</a:t>
            </a:r>
            <a:r>
              <a:rPr lang="de-DE" kern="0" dirty="0" smtClean="0">
                <a:solidFill>
                  <a:srgbClr val="000000"/>
                </a:solidFill>
              </a:rPr>
              <a:t>), </a:t>
            </a:r>
            <a:r>
              <a:rPr lang="de-DE" kern="0" dirty="0">
                <a:solidFill>
                  <a:srgbClr val="000000"/>
                </a:solidFill>
              </a:rPr>
              <a:t>gegliedert nach </a:t>
            </a:r>
            <a:r>
              <a:rPr lang="de-DE" kern="0" dirty="0" smtClean="0">
                <a:solidFill>
                  <a:srgbClr val="000000"/>
                </a:solidFill>
              </a:rPr>
              <a:t>Kompetenzbereichen</a:t>
            </a: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4691506" y="2276872"/>
            <a:ext cx="2736304" cy="37444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>
              <a:spcAft>
                <a:spcPct val="15000"/>
              </a:spcAft>
              <a:buClr>
                <a:srgbClr val="003399"/>
              </a:buClr>
              <a:buSzPct val="70000"/>
            </a:pPr>
            <a:r>
              <a:rPr lang="de-DE" u="sng" kern="0" dirty="0" smtClean="0">
                <a:solidFill>
                  <a:srgbClr val="000000"/>
                </a:solidFill>
              </a:rPr>
              <a:t>Themenfelder </a:t>
            </a:r>
          </a:p>
          <a:p>
            <a:pPr lvl="0" eaLnBrk="0" hangingPunct="0">
              <a:spcAft>
                <a:spcPct val="15000"/>
              </a:spcAft>
              <a:buClr>
                <a:srgbClr val="003399"/>
              </a:buClr>
              <a:buSzPct val="70000"/>
            </a:pPr>
            <a:r>
              <a:rPr lang="de-DE" kern="0" dirty="0" smtClean="0">
                <a:solidFill>
                  <a:srgbClr val="000000"/>
                </a:solidFill>
              </a:rPr>
              <a:t>(= fach-inhaltliche Wissenselemente),</a:t>
            </a:r>
          </a:p>
          <a:p>
            <a:pPr lvl="0" eaLnBrk="0" hangingPunct="0">
              <a:spcAft>
                <a:spcPct val="15000"/>
              </a:spcAft>
              <a:buClr>
                <a:srgbClr val="003399"/>
              </a:buClr>
              <a:buSzPct val="70000"/>
            </a:pPr>
            <a:r>
              <a:rPr lang="de-DE" kern="0" dirty="0" smtClean="0">
                <a:solidFill>
                  <a:srgbClr val="000000"/>
                </a:solidFill>
              </a:rPr>
              <a:t>gegliedert nach Kurshalbjahren</a:t>
            </a:r>
            <a:endParaRPr lang="de-DE" kern="0" dirty="0">
              <a:solidFill>
                <a:srgbClr val="000000"/>
              </a:solidFill>
            </a:endParaRPr>
          </a:p>
        </p:txBody>
      </p:sp>
      <p:sp>
        <p:nvSpPr>
          <p:cNvPr id="13" name="Nach unten gekrümmter Pfeil 12"/>
          <p:cNvSpPr/>
          <p:nvPr/>
        </p:nvSpPr>
        <p:spPr>
          <a:xfrm>
            <a:off x="3707904" y="1772816"/>
            <a:ext cx="1440160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Nach unten gekrümmter Pfeil 13"/>
          <p:cNvSpPr/>
          <p:nvPr/>
        </p:nvSpPr>
        <p:spPr>
          <a:xfrm rot="10800000">
            <a:off x="3563888" y="6020968"/>
            <a:ext cx="1512168" cy="5067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8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8759" y="908720"/>
            <a:ext cx="8641085" cy="2607245"/>
          </a:xfrm>
        </p:spPr>
        <p:txBody>
          <a:bodyPr anchor="ctr"/>
          <a:lstStyle/>
          <a:p>
            <a:r>
              <a:rPr lang="de-DE" sz="2400" dirty="0" smtClean="0"/>
              <a:t>Struktur </a:t>
            </a:r>
            <a:br>
              <a:rPr lang="de-DE" sz="2400" dirty="0" smtClean="0"/>
            </a:br>
            <a:r>
              <a:rPr lang="de-DE" sz="2400" dirty="0" smtClean="0"/>
              <a:t>der Halbjahre</a:t>
            </a:r>
            <a:br>
              <a:rPr lang="de-DE" sz="2400" dirty="0" smtClean="0"/>
            </a:b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/>
            </a:r>
            <a:br>
              <a:rPr lang="de-DE" sz="1400" dirty="0"/>
            </a:br>
            <a:endParaRPr lang="de-DE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339752" y="764704"/>
            <a:ext cx="6612165" cy="5617049"/>
          </a:xfrm>
        </p:spPr>
        <p:txBody>
          <a:bodyPr/>
          <a:lstStyle/>
          <a:p>
            <a:pPr marL="0" indent="0">
              <a:buNone/>
            </a:pPr>
            <a:endParaRPr lang="de-DE" sz="1200" dirty="0" smtClean="0"/>
          </a:p>
        </p:txBody>
      </p:sp>
      <p:sp>
        <p:nvSpPr>
          <p:cNvPr id="6" name="Rechteck 5"/>
          <p:cNvSpPr/>
          <p:nvPr/>
        </p:nvSpPr>
        <p:spPr>
          <a:xfrm>
            <a:off x="3012304" y="1128445"/>
            <a:ext cx="5328592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Thema des Kurshalbjahres</a:t>
            </a:r>
            <a:endParaRPr lang="de-DE" sz="2800" dirty="0"/>
          </a:p>
        </p:txBody>
      </p:sp>
      <p:sp>
        <p:nvSpPr>
          <p:cNvPr id="7" name="Rechteck 6"/>
          <p:cNvSpPr/>
          <p:nvPr/>
        </p:nvSpPr>
        <p:spPr>
          <a:xfrm>
            <a:off x="3017230" y="2996952"/>
            <a:ext cx="5328592" cy="31683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r>
              <a:rPr lang="de-DE" b="1" dirty="0" smtClean="0"/>
              <a:t>Themenfelder (i. d. R. 1 – 5)</a:t>
            </a:r>
          </a:p>
          <a:p>
            <a:pPr algn="ctr"/>
            <a:r>
              <a:rPr lang="de-DE" sz="1400" dirty="0" smtClean="0"/>
              <a:t>- davon 2 + 1 verbindlich - </a:t>
            </a:r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b="1" dirty="0" smtClean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</p:txBody>
      </p:sp>
      <p:sp>
        <p:nvSpPr>
          <p:cNvPr id="8" name="Rechteck 7"/>
          <p:cNvSpPr/>
          <p:nvPr/>
        </p:nvSpPr>
        <p:spPr>
          <a:xfrm>
            <a:off x="3012304" y="1700808"/>
            <a:ext cx="5328592" cy="6109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[</a:t>
            </a:r>
            <a:r>
              <a:rPr lang="de-DE" sz="2000" b="1" dirty="0" smtClean="0"/>
              <a:t>&gt;Leitgedanke&lt;</a:t>
            </a:r>
            <a:r>
              <a:rPr lang="de-DE" sz="2000" dirty="0" smtClean="0"/>
              <a:t>]</a:t>
            </a:r>
            <a:endParaRPr lang="de-DE" sz="2000" dirty="0"/>
          </a:p>
        </p:txBody>
      </p:sp>
      <p:sp>
        <p:nvSpPr>
          <p:cNvPr id="9" name="Rechteck 8"/>
          <p:cNvSpPr/>
          <p:nvPr/>
        </p:nvSpPr>
        <p:spPr>
          <a:xfrm>
            <a:off x="3491880" y="4363367"/>
            <a:ext cx="4392488" cy="1116124"/>
          </a:xfrm>
          <a:prstGeom prst="rect">
            <a:avLst/>
          </a:prstGeom>
          <a:solidFill>
            <a:srgbClr val="004B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  <a:p>
            <a:pPr algn="ctr"/>
            <a:r>
              <a:rPr lang="de-DE" b="1" dirty="0" smtClean="0"/>
              <a:t>Inhalte</a:t>
            </a:r>
          </a:p>
          <a:p>
            <a:pPr algn="ctr"/>
            <a:r>
              <a:rPr lang="de-DE" b="1" dirty="0"/>
              <a:t>u</a:t>
            </a:r>
            <a:r>
              <a:rPr lang="de-DE" b="1" dirty="0" smtClean="0"/>
              <a:t>nd erläuternde Hinweise</a:t>
            </a:r>
          </a:p>
          <a:p>
            <a:pPr algn="ctr"/>
            <a:endParaRPr lang="de-DE" b="1" dirty="0"/>
          </a:p>
          <a:p>
            <a:pPr algn="ctr"/>
            <a:endParaRPr lang="de-DE" b="1" dirty="0" smtClean="0"/>
          </a:p>
          <a:p>
            <a:pPr algn="ctr"/>
            <a:endParaRPr lang="de-DE" b="1" dirty="0"/>
          </a:p>
        </p:txBody>
      </p:sp>
      <p:sp>
        <p:nvSpPr>
          <p:cNvPr id="13" name="Rechteck 12"/>
          <p:cNvSpPr/>
          <p:nvPr/>
        </p:nvSpPr>
        <p:spPr>
          <a:xfrm>
            <a:off x="3009498" y="2306935"/>
            <a:ext cx="5328592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Bezug zu den fachlichen Konzepten und zum Kompetenzerwerb </a:t>
            </a:r>
          </a:p>
          <a:p>
            <a:pPr algn="ctr"/>
            <a:r>
              <a:rPr lang="de-DE" sz="1200" dirty="0" smtClean="0"/>
              <a:t>(z. B. Basiskonzepte, Leitideen)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51002" y="2424374"/>
            <a:ext cx="2248790" cy="38779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de-DE" sz="1400" dirty="0" smtClean="0"/>
          </a:p>
          <a:p>
            <a:pPr algn="ctr"/>
            <a:endParaRPr lang="de-DE" sz="1400" dirty="0" smtClean="0"/>
          </a:p>
          <a:p>
            <a:pPr algn="ctr"/>
            <a:r>
              <a:rPr lang="de-DE" sz="1400" dirty="0" smtClean="0"/>
              <a:t>Stellenwert der </a:t>
            </a:r>
            <a:r>
              <a:rPr lang="de-DE" sz="1400" dirty="0" err="1" smtClean="0"/>
              <a:t>Thfld</a:t>
            </a:r>
            <a:r>
              <a:rPr lang="de-DE" sz="1400" dirty="0" smtClean="0"/>
              <a:t>. bzw. Umgang mit ihnen:</a:t>
            </a:r>
          </a:p>
          <a:p>
            <a:pPr algn="ctr"/>
            <a:endParaRPr lang="de-DE" sz="1400" dirty="0" smtClean="0"/>
          </a:p>
          <a:p>
            <a:pPr algn="ctr"/>
            <a:r>
              <a:rPr lang="de-DE" sz="1400" dirty="0" smtClean="0"/>
              <a:t>sukzessiv/aufbauend</a:t>
            </a:r>
          </a:p>
          <a:p>
            <a:pPr algn="ctr"/>
            <a:endParaRPr lang="de-DE" sz="1400" dirty="0" smtClean="0"/>
          </a:p>
          <a:p>
            <a:pPr algn="ctr"/>
            <a:r>
              <a:rPr lang="de-DE" sz="1400" i="1" dirty="0" smtClean="0"/>
              <a:t>und / oder</a:t>
            </a:r>
          </a:p>
          <a:p>
            <a:pPr algn="ctr"/>
            <a:endParaRPr lang="de-DE" sz="1400" dirty="0" smtClean="0"/>
          </a:p>
          <a:p>
            <a:pPr algn="ctr"/>
            <a:r>
              <a:rPr lang="de-DE" sz="1400" dirty="0" smtClean="0"/>
              <a:t>integrativ/vernetzt</a:t>
            </a:r>
          </a:p>
          <a:p>
            <a:pPr algn="ctr"/>
            <a:endParaRPr lang="de-DE" sz="1400" dirty="0"/>
          </a:p>
          <a:p>
            <a:pPr algn="ctr"/>
            <a:endParaRPr lang="de-DE" sz="1400" dirty="0" smtClean="0"/>
          </a:p>
          <a:p>
            <a:pPr algn="ctr"/>
            <a:endParaRPr lang="de-DE" sz="1400" dirty="0" smtClean="0"/>
          </a:p>
          <a:p>
            <a:pPr algn="ctr"/>
            <a:endParaRPr lang="de-DE" sz="1100" dirty="0"/>
          </a:p>
          <a:p>
            <a:r>
              <a:rPr lang="de-DE" sz="1400" dirty="0" smtClean="0"/>
              <a:t>Ca. zwei Drittel der Unterrichtszeit werden durch KCGO gefüllt</a:t>
            </a:r>
            <a:r>
              <a:rPr lang="de-DE" sz="1100" dirty="0" smtClean="0"/>
              <a:t>.</a:t>
            </a:r>
            <a:endParaRPr lang="de-DE" sz="1100" dirty="0"/>
          </a:p>
          <a:p>
            <a:pPr algn="ctr"/>
            <a:endParaRPr lang="de-DE" sz="1100" dirty="0"/>
          </a:p>
        </p:txBody>
      </p:sp>
      <p:sp>
        <p:nvSpPr>
          <p:cNvPr id="18" name="Abgerundete rechteckige Legende 17"/>
          <p:cNvSpPr/>
          <p:nvPr/>
        </p:nvSpPr>
        <p:spPr>
          <a:xfrm>
            <a:off x="451002" y="2558964"/>
            <a:ext cx="2176782" cy="2362465"/>
          </a:xfrm>
          <a:prstGeom prst="wedgeRoundRectCallout">
            <a:avLst>
              <a:gd name="adj1" fmla="val 112094"/>
              <a:gd name="adj2" fmla="val -58818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51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893763"/>
            <a:ext cx="8432800" cy="519013"/>
          </a:xfrm>
        </p:spPr>
        <p:txBody>
          <a:bodyPr/>
          <a:lstStyle/>
          <a:p>
            <a:r>
              <a:rPr lang="de-DE" sz="2400" dirty="0" smtClean="0"/>
              <a:t>Gliederung / Folge der Textabschnitte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700808"/>
            <a:ext cx="8410575" cy="4536504"/>
          </a:xfrm>
        </p:spPr>
        <p:txBody>
          <a:bodyPr/>
          <a:lstStyle/>
          <a:p>
            <a:pPr marL="0" indent="0">
              <a:buNone/>
            </a:pPr>
            <a:r>
              <a:rPr lang="de-DE" sz="1400" b="1" dirty="0" smtClean="0"/>
              <a:t>1 </a:t>
            </a:r>
            <a:r>
              <a:rPr lang="de-DE" sz="1400" b="1" dirty="0"/>
              <a:t>Die gymnasiale Oberstufe 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1.1 Lernen in der gymnasialen Oberstufe </a:t>
            </a:r>
          </a:p>
          <a:p>
            <a:pPr marL="0" indent="0">
              <a:buNone/>
            </a:pPr>
            <a:r>
              <a:rPr lang="de-DE" sz="1400" dirty="0"/>
              <a:t>1.2 Strukturelemente des Kerncurriculums </a:t>
            </a:r>
            <a:r>
              <a:rPr lang="de-DE" sz="1400" dirty="0" smtClean="0"/>
              <a:t> 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1.3 </a:t>
            </a:r>
            <a:r>
              <a:rPr lang="de-DE" sz="1400" dirty="0" smtClean="0"/>
              <a:t>Überfachliche </a:t>
            </a:r>
            <a:r>
              <a:rPr lang="de-DE" sz="1400" dirty="0"/>
              <a:t>Kompetenzen </a:t>
            </a: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b="1" dirty="0"/>
              <a:t>2 Bildungsbeitrag und didaktische Grundlagen des </a:t>
            </a:r>
            <a:r>
              <a:rPr lang="de-DE" sz="1400" b="1" dirty="0" smtClean="0"/>
              <a:t>Faches 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2.1 Beitrag des Faches zur </a:t>
            </a:r>
            <a:r>
              <a:rPr lang="de-DE" sz="1400" dirty="0" smtClean="0"/>
              <a:t>Bildung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2.2 </a:t>
            </a:r>
            <a:r>
              <a:rPr lang="de-DE" sz="1400" dirty="0" smtClean="0"/>
              <a:t>Kompetenzbereiche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2.3 Strukturierung der </a:t>
            </a:r>
            <a:r>
              <a:rPr lang="de-DE" sz="1400" dirty="0" smtClean="0"/>
              <a:t>Fachinhalte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rgbClr val="FF0000"/>
                </a:solidFill>
              </a:rPr>
              <a:t>2.4 Bilingualer Unterricht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b="1" dirty="0">
                <a:solidFill>
                  <a:srgbClr val="000000"/>
                </a:solidFill>
              </a:rPr>
              <a:t>3 Bildungsstandards und </a:t>
            </a:r>
            <a:r>
              <a:rPr lang="de-DE" sz="1400" b="1" dirty="0" smtClean="0">
                <a:solidFill>
                  <a:srgbClr val="000000"/>
                </a:solidFill>
              </a:rPr>
              <a:t>Unterrichtsinhalte</a:t>
            </a:r>
            <a:endParaRPr lang="de-DE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1400" dirty="0">
                <a:solidFill>
                  <a:srgbClr val="000000"/>
                </a:solidFill>
              </a:rPr>
              <a:t>3.1 Einführende </a:t>
            </a:r>
            <a:r>
              <a:rPr lang="de-DE" sz="1400" dirty="0" smtClean="0">
                <a:solidFill>
                  <a:srgbClr val="000000"/>
                </a:solidFill>
              </a:rPr>
              <a:t>Erläuterungen </a:t>
            </a:r>
            <a:endParaRPr lang="de-DE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1400" dirty="0">
                <a:solidFill>
                  <a:srgbClr val="000000"/>
                </a:solidFill>
              </a:rPr>
              <a:t>3.2 </a:t>
            </a:r>
            <a:r>
              <a:rPr lang="de-DE" sz="1400" dirty="0" smtClean="0">
                <a:solidFill>
                  <a:srgbClr val="000000"/>
                </a:solidFill>
              </a:rPr>
              <a:t>Bildungsstandards</a:t>
            </a:r>
            <a:endParaRPr lang="de-DE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1400" dirty="0">
                <a:solidFill>
                  <a:srgbClr val="000000"/>
                </a:solidFill>
              </a:rPr>
              <a:t>3.3 </a:t>
            </a:r>
            <a:r>
              <a:rPr lang="de-DE" sz="1400" dirty="0" smtClean="0">
                <a:solidFill>
                  <a:srgbClr val="000000"/>
                </a:solidFill>
              </a:rPr>
              <a:t>Unterrichtsinhalte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377A6-D311-453D-A4F0-030002FBE063}" type="slidenum">
              <a:rPr lang="de-DE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de-DE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5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432800" cy="663029"/>
          </a:xfrm>
        </p:spPr>
        <p:txBody>
          <a:bodyPr/>
          <a:lstStyle/>
          <a:p>
            <a:r>
              <a:rPr lang="de-DE" sz="2400" dirty="0" smtClean="0"/>
              <a:t>Bedeutung für den bilingualen Unterricht</a:t>
            </a:r>
            <a:endParaRPr lang="de-DE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9552" y="1556792"/>
            <a:ext cx="8410575" cy="4968552"/>
          </a:xfrm>
        </p:spPr>
        <p:txBody>
          <a:bodyPr/>
          <a:lstStyle/>
          <a:p>
            <a:pPr marL="0" lvl="0" indent="0">
              <a:buNone/>
            </a:pPr>
            <a:r>
              <a:rPr lang="de-DE" dirty="0" smtClean="0">
                <a:solidFill>
                  <a:srgbClr val="003695"/>
                </a:solidFill>
              </a:rPr>
              <a:t>Abschnitt 2.4: Bilingualer Unterricht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gleiche Ziele, gleiche Kompetenzerwartungen wie beim mutter-sprachlichen Unterricht</a:t>
            </a:r>
          </a:p>
          <a:p>
            <a:pPr lvl="0"/>
            <a:r>
              <a:rPr lang="de-DE" dirty="0" smtClean="0"/>
              <a:t>Fachunterricht, „in dem überwiegend eine Fremdsprache für den fachlichen Diskurs verwendet wird“ (KMK)</a:t>
            </a:r>
          </a:p>
          <a:p>
            <a:pPr lvl="0"/>
            <a:r>
              <a:rPr lang="de-DE" dirty="0" smtClean="0"/>
              <a:t>Gleichzeitigkeit von fremdsprachlichem und fachinhaltlichem Lernen („CLIL“)</a:t>
            </a:r>
          </a:p>
          <a:p>
            <a:pPr lvl="0"/>
            <a:r>
              <a:rPr lang="de-DE" dirty="0" smtClean="0"/>
              <a:t>Stärkung des Bewusstseins für sprachlich-kulturelle Gebundenheit</a:t>
            </a:r>
          </a:p>
          <a:p>
            <a:r>
              <a:rPr lang="de-DE" dirty="0"/>
              <a:t>Erweiterung der fachlichen Perspektive an geeigneten Inhalten</a:t>
            </a:r>
          </a:p>
          <a:p>
            <a:pPr lvl="0"/>
            <a:r>
              <a:rPr lang="de-DE" dirty="0" smtClean="0"/>
              <a:t>bilingualer GU keine bloße „Übersetzung“ von deutschsprachigem GU</a:t>
            </a:r>
          </a:p>
          <a:p>
            <a:pPr lvl="0"/>
            <a:r>
              <a:rPr lang="de-DE" dirty="0" smtClean="0"/>
              <a:t>eigene Abiturvorschläge mit „punktuell“ abweichenden Schwerpunkten</a:t>
            </a:r>
          </a:p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71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32800" cy="663029"/>
          </a:xfrm>
        </p:spPr>
        <p:txBody>
          <a:bodyPr/>
          <a:lstStyle/>
          <a:p>
            <a:pPr algn="ctr"/>
            <a:r>
              <a:rPr lang="de-DE" dirty="0" smtClean="0"/>
              <a:t>Geschichte Q1: Themenfeld 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412776"/>
            <a:ext cx="8410575" cy="4968552"/>
          </a:xfrm>
        </p:spPr>
        <p:txBody>
          <a:bodyPr/>
          <a:lstStyle/>
          <a:p>
            <a:pPr lvl="0"/>
            <a:r>
              <a:rPr lang="de-DE" b="1" dirty="0"/>
              <a:t>Emanzipationsbestrebungen im 19. Jahrhundert – auf dem Weg zur Freiheit und Gleichheit aller Menschen?</a:t>
            </a:r>
          </a:p>
          <a:p>
            <a:pPr lvl="0"/>
            <a:r>
              <a:rPr lang="de-DE" dirty="0" smtClean="0"/>
              <a:t>Judenemanzipation </a:t>
            </a:r>
            <a:r>
              <a:rPr lang="de-DE" dirty="0"/>
              <a:t>in Deutschland: Erfolge rechtlicher Gleichstellung und antisemitische Tendenzen (Preußische Reformen, Paulskirche, Gleichstellung 1871, gesellschaftlicher Antisemitismus, Integration)</a:t>
            </a:r>
          </a:p>
          <a:p>
            <a:pPr lvl="0"/>
            <a:r>
              <a:rPr lang="de-DE" dirty="0"/>
              <a:t>Frauenemanzipation – unterschiedliche Strömungen im Kampf um gesellschaftliche und politische Gleichberechtigung: Deutschland </a:t>
            </a:r>
            <a:r>
              <a:rPr lang="de-DE" i="1" dirty="0"/>
              <a:t>oder</a:t>
            </a:r>
            <a:r>
              <a:rPr lang="de-DE" dirty="0"/>
              <a:t> Großbritannien </a:t>
            </a:r>
            <a:r>
              <a:rPr lang="de-DE" i="1" dirty="0"/>
              <a:t>oder</a:t>
            </a:r>
            <a:r>
              <a:rPr lang="de-DE" dirty="0"/>
              <a:t> Frankreich</a:t>
            </a:r>
          </a:p>
          <a:p>
            <a:r>
              <a:rPr lang="de-DE" dirty="0"/>
              <a:t>Sklavenfrage und -emanzipation in den USA (Menschenrechtsfrage und Sklaverei, Sklavenhaltung und Plantagenwirtschaft, Emanzipations-Proklamation)</a:t>
            </a:r>
          </a:p>
        </p:txBody>
      </p:sp>
    </p:spTree>
    <p:extLst>
      <p:ext uri="{BB962C8B-B14F-4D97-AF65-F5344CB8AC3E}">
        <p14:creationId xmlns:p14="http://schemas.microsoft.com/office/powerpoint/2010/main" val="21367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IQ-Standard_2011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ppt-Vorlage_IQ-Standard_2011</Template>
  <TotalTime>0</TotalTime>
  <Words>1538</Words>
  <Application>Microsoft Office PowerPoint</Application>
  <PresentationFormat>Bildschirmpräsentation (4:3)</PresentationFormat>
  <Paragraphs>221</Paragraphs>
  <Slides>19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Courier New</vt:lpstr>
      <vt:lpstr>Symbol</vt:lpstr>
      <vt:lpstr>Wingdings</vt:lpstr>
      <vt:lpstr>ppt-Vorlage_IQ-Standard_2011</vt:lpstr>
      <vt:lpstr>Das hessische Kerncurriculum für die gymnasiale Oberstufe (KC GO) und seine Bedeutung für den bilingualen Unterricht</vt:lpstr>
      <vt:lpstr>Gliederung</vt:lpstr>
      <vt:lpstr>Welchen besonderen Herausforderungen hat sich das KC GO zu stellen? </vt:lpstr>
      <vt:lpstr>Strukturebenen des Kerncurriculums</vt:lpstr>
      <vt:lpstr>    „Zwei-Säulen-Modell“:  Bildungsstandards und Unterrichtsinhalte </vt:lpstr>
      <vt:lpstr>Struktur  der Halbjahre    </vt:lpstr>
      <vt:lpstr>Gliederung / Folge der Textabschnitte</vt:lpstr>
      <vt:lpstr>Bedeutung für den bilingualen Unterricht</vt:lpstr>
      <vt:lpstr>Geschichte Q1: Themenfeld 2</vt:lpstr>
      <vt:lpstr>Geschichte Q1: Themenfeld 3</vt:lpstr>
      <vt:lpstr>Geschichte Q2: Themenfeld 4</vt:lpstr>
      <vt:lpstr>Geschichte Q2: Themenfeld 6</vt:lpstr>
      <vt:lpstr>Geschichte Q3: Themenfeld 4</vt:lpstr>
      <vt:lpstr>Geschichte Q3: Themenfeld 6</vt:lpstr>
      <vt:lpstr>Politik und Wirtschaft</vt:lpstr>
      <vt:lpstr>Politik und Wirtschaft</vt:lpstr>
      <vt:lpstr>Zsf.: Geschichte und PoWi bilingual Q1 - Q3</vt:lpstr>
      <vt:lpstr>Zeitplan / Ablaufplanung Projekt KC GO  (lt. Kontrakt mit dem HKM) </vt:lpstr>
      <vt:lpstr>      Vielen Dank für Ihre Aufmerksamkeit !</vt:lpstr>
    </vt:vector>
  </TitlesOfParts>
  <Company>Hessische Kultusverwaltung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rheingans</dc:creator>
  <cp:lastModifiedBy>Mc</cp:lastModifiedBy>
  <cp:revision>269</cp:revision>
  <cp:lastPrinted>2014-10-01T11:46:39Z</cp:lastPrinted>
  <dcterms:created xsi:type="dcterms:W3CDTF">2012-02-24T09:14:59Z</dcterms:created>
  <dcterms:modified xsi:type="dcterms:W3CDTF">2015-09-22T14:13:17Z</dcterms:modified>
</cp:coreProperties>
</file>